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png"/>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3321" r:id="rId2"/>
    <p:sldId id="3322" r:id="rId3"/>
    <p:sldId id="3323" r:id="rId4"/>
    <p:sldId id="2840" r:id="rId5"/>
    <p:sldId id="1892" r:id="rId6"/>
    <p:sldId id="2845" r:id="rId7"/>
    <p:sldId id="2846" r:id="rId8"/>
    <p:sldId id="2847" r:id="rId9"/>
    <p:sldId id="2848" r:id="rId10"/>
    <p:sldId id="3320" r:id="rId11"/>
    <p:sldId id="256" r:id="rId12"/>
    <p:sldId id="2850" r:id="rId13"/>
    <p:sldId id="2851" r:id="rId14"/>
    <p:sldId id="2852" r:id="rId15"/>
    <p:sldId id="2853" r:id="rId16"/>
    <p:sldId id="3324" r:id="rId17"/>
    <p:sldId id="3325" r:id="rId18"/>
    <p:sldId id="3326" r:id="rId19"/>
    <p:sldId id="3274" r:id="rId20"/>
    <p:sldId id="3290" r:id="rId21"/>
    <p:sldId id="3291" r:id="rId22"/>
    <p:sldId id="3292" r:id="rId23"/>
    <p:sldId id="3293" r:id="rId24"/>
    <p:sldId id="3294" r:id="rId25"/>
    <p:sldId id="3295" r:id="rId26"/>
    <p:sldId id="3296" r:id="rId27"/>
    <p:sldId id="3297" r:id="rId28"/>
    <p:sldId id="3298" r:id="rId29"/>
    <p:sldId id="3299" r:id="rId30"/>
    <p:sldId id="3300" r:id="rId31"/>
    <p:sldId id="3301" r:id="rId32"/>
    <p:sldId id="3302" r:id="rId33"/>
    <p:sldId id="3303" r:id="rId34"/>
    <p:sldId id="3304" r:id="rId35"/>
    <p:sldId id="3305" r:id="rId36"/>
    <p:sldId id="3306" r:id="rId37"/>
    <p:sldId id="3307" r:id="rId38"/>
    <p:sldId id="3308" r:id="rId39"/>
    <p:sldId id="3309" r:id="rId40"/>
    <p:sldId id="3310" r:id="rId41"/>
    <p:sldId id="3311" r:id="rId42"/>
    <p:sldId id="3312" r:id="rId43"/>
    <p:sldId id="2743" r:id="rId44"/>
    <p:sldId id="2895" r:id="rId45"/>
    <p:sldId id="3327" r:id="rId46"/>
    <p:sldId id="3328" r:id="rId47"/>
    <p:sldId id="3329" r:id="rId48"/>
    <p:sldId id="3316" r:id="rId49"/>
    <p:sldId id="3317" r:id="rId50"/>
    <p:sldId id="3331" r:id="rId51"/>
    <p:sldId id="3332" r:id="rId52"/>
    <p:sldId id="3330" r:id="rId53"/>
    <p:sldId id="3273" r:id="rId54"/>
    <p:sldId id="3333" r:id="rId55"/>
    <p:sldId id="3334" r:id="rId56"/>
    <p:sldId id="3345" r:id="rId57"/>
    <p:sldId id="3346" r:id="rId58"/>
    <p:sldId id="3319" r:id="rId59"/>
    <p:sldId id="3347" r:id="rId60"/>
    <p:sldId id="3348" r:id="rId61"/>
    <p:sldId id="3349" r:id="rId62"/>
    <p:sldId id="1485" r:id="rId63"/>
    <p:sldId id="1560" r:id="rId64"/>
    <p:sldId id="1468" r:id="rId65"/>
    <p:sldId id="2953" r:id="rId66"/>
    <p:sldId id="1675" r:id="rId67"/>
    <p:sldId id="2956" r:id="rId68"/>
    <p:sldId id="2917" r:id="rId69"/>
    <p:sldId id="2955" r:id="rId70"/>
    <p:sldId id="2954" r:id="rId71"/>
    <p:sldId id="2906" r:id="rId72"/>
    <p:sldId id="2918" r:id="rId73"/>
    <p:sldId id="2910" r:id="rId74"/>
    <p:sldId id="2921" r:id="rId75"/>
    <p:sldId id="2920" r:id="rId76"/>
    <p:sldId id="2922" r:id="rId77"/>
    <p:sldId id="2923" r:id="rId78"/>
    <p:sldId id="2919" r:id="rId79"/>
    <p:sldId id="2912" r:id="rId80"/>
    <p:sldId id="2950" r:id="rId81"/>
    <p:sldId id="2949" r:id="rId82"/>
    <p:sldId id="2924" r:id="rId83"/>
    <p:sldId id="2944" r:id="rId84"/>
    <p:sldId id="2943" r:id="rId85"/>
    <p:sldId id="2964" r:id="rId86"/>
    <p:sldId id="3350" r:id="rId87"/>
    <p:sldId id="3351" r:id="rId88"/>
    <p:sldId id="3352" r:id="rId89"/>
    <p:sldId id="2951" r:id="rId90"/>
    <p:sldId id="2957" r:id="rId91"/>
    <p:sldId id="2959" r:id="rId92"/>
    <p:sldId id="2960" r:id="rId93"/>
    <p:sldId id="2961" r:id="rId94"/>
    <p:sldId id="2958" r:id="rId95"/>
    <p:sldId id="2962" r:id="rId96"/>
    <p:sldId id="2963" r:id="rId97"/>
    <p:sldId id="2965" r:id="rId98"/>
    <p:sldId id="2913" r:id="rId99"/>
    <p:sldId id="2974" r:id="rId100"/>
    <p:sldId id="2966" r:id="rId101"/>
    <p:sldId id="2976" r:id="rId102"/>
    <p:sldId id="2975" r:id="rId103"/>
    <p:sldId id="2977" r:id="rId104"/>
    <p:sldId id="3335" r:id="rId105"/>
    <p:sldId id="3336" r:id="rId106"/>
    <p:sldId id="2980" r:id="rId107"/>
    <p:sldId id="3338" r:id="rId108"/>
    <p:sldId id="3341" r:id="rId109"/>
    <p:sldId id="3342" r:id="rId110"/>
    <p:sldId id="2985" r:id="rId111"/>
    <p:sldId id="3343" r:id="rId112"/>
    <p:sldId id="2987" r:id="rId113"/>
    <p:sldId id="3344" r:id="rId114"/>
    <p:sldId id="2914" r:id="rId115"/>
    <p:sldId id="2989" r:id="rId116"/>
    <p:sldId id="2990" r:id="rId117"/>
    <p:sldId id="2916" r:id="rId118"/>
    <p:sldId id="2991" r:id="rId119"/>
    <p:sldId id="2629" r:id="rId120"/>
    <p:sldId id="2969" r:id="rId121"/>
    <p:sldId id="3005" r:id="rId122"/>
    <p:sldId id="3004" r:id="rId123"/>
    <p:sldId id="3007" r:id="rId124"/>
    <p:sldId id="3008" r:id="rId125"/>
    <p:sldId id="2968" r:id="rId126"/>
    <p:sldId id="3009" r:id="rId127"/>
    <p:sldId id="3010" r:id="rId128"/>
    <p:sldId id="3011" r:id="rId129"/>
    <p:sldId id="2993"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543"/>
    <p:restoredTop sz="96327"/>
  </p:normalViewPr>
  <p:slideViewPr>
    <p:cSldViewPr snapToGrid="0">
      <p:cViewPr varScale="1">
        <p:scale>
          <a:sx n="111" d="100"/>
          <a:sy n="111" d="100"/>
        </p:scale>
        <p:origin x="21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2/26/24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signs of spring did you see this week?</a:t>
            </a:r>
          </a:p>
          <a:p>
            <a:r>
              <a:rPr lang="en-US"/>
              <a:t>https://www.polleverywhere.com/multiple_choice_polls/92CIyCrGhOx0uPihSdrgk?display_state=instructions&amp;activity_state=opened&amp;state=opened&amp;flow=Instructor&amp;onscreen=persist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a:t>
            </a:fld>
            <a:endParaRPr lang="en-US"/>
          </a:p>
        </p:txBody>
      </p:sp>
    </p:spTree>
    <p:extLst>
      <p:ext uri="{BB962C8B-B14F-4D97-AF65-F5344CB8AC3E}">
        <p14:creationId xmlns:p14="http://schemas.microsoft.com/office/powerpoint/2010/main" val="2197540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2557454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3368823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3227843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382434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249869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3959663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45</a:t>
            </a:fld>
            <a:endParaRPr lang="en-US"/>
          </a:p>
        </p:txBody>
      </p:sp>
    </p:spTree>
    <p:extLst>
      <p:ext uri="{BB962C8B-B14F-4D97-AF65-F5344CB8AC3E}">
        <p14:creationId xmlns:p14="http://schemas.microsoft.com/office/powerpoint/2010/main" val="3412033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46</a:t>
            </a:fld>
            <a:endParaRPr lang="en-US"/>
          </a:p>
        </p:txBody>
      </p:sp>
    </p:spTree>
    <p:extLst>
      <p:ext uri="{BB962C8B-B14F-4D97-AF65-F5344CB8AC3E}">
        <p14:creationId xmlns:p14="http://schemas.microsoft.com/office/powerpoint/2010/main" val="2703691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47</a:t>
            </a:fld>
            <a:endParaRPr lang="en-US"/>
          </a:p>
        </p:txBody>
      </p:sp>
    </p:spTree>
    <p:extLst>
      <p:ext uri="{BB962C8B-B14F-4D97-AF65-F5344CB8AC3E}">
        <p14:creationId xmlns:p14="http://schemas.microsoft.com/office/powerpoint/2010/main" val="3779895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59</a:t>
            </a:fld>
            <a:endParaRPr lang="en-US"/>
          </a:p>
        </p:txBody>
      </p:sp>
    </p:spTree>
    <p:extLst>
      <p:ext uri="{BB962C8B-B14F-4D97-AF65-F5344CB8AC3E}">
        <p14:creationId xmlns:p14="http://schemas.microsoft.com/office/powerpoint/2010/main" val="1278732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signs of spring did you see this week?</a:t>
            </a:r>
          </a:p>
          <a:p>
            <a:r>
              <a:rPr lang="en-US"/>
              <a:t>https://www.polleverywhere.com/multiple_choice_polls/92CIyCrGhOx0uPihSdrgk?display_state=chart&amp;activity_state=closed&amp;state=closed&amp;flow=Instructor&amp;onscreen=persist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2</a:t>
            </a:fld>
            <a:endParaRPr lang="en-US"/>
          </a:p>
        </p:txBody>
      </p:sp>
    </p:spTree>
    <p:extLst>
      <p:ext uri="{BB962C8B-B14F-4D97-AF65-F5344CB8AC3E}">
        <p14:creationId xmlns:p14="http://schemas.microsoft.com/office/powerpoint/2010/main" val="1525897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60</a:t>
            </a:fld>
            <a:endParaRPr lang="en-US"/>
          </a:p>
        </p:txBody>
      </p:sp>
    </p:spTree>
    <p:extLst>
      <p:ext uri="{BB962C8B-B14F-4D97-AF65-F5344CB8AC3E}">
        <p14:creationId xmlns:p14="http://schemas.microsoft.com/office/powerpoint/2010/main" val="3927028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61</a:t>
            </a:fld>
            <a:endParaRPr lang="en-US"/>
          </a:p>
        </p:txBody>
      </p:sp>
    </p:spTree>
    <p:extLst>
      <p:ext uri="{BB962C8B-B14F-4D97-AF65-F5344CB8AC3E}">
        <p14:creationId xmlns:p14="http://schemas.microsoft.com/office/powerpoint/2010/main" val="787960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65</a:t>
            </a:fld>
            <a:endParaRPr lang="en-US"/>
          </a:p>
        </p:txBody>
      </p:sp>
    </p:spTree>
    <p:extLst>
      <p:ext uri="{BB962C8B-B14F-4D97-AF65-F5344CB8AC3E}">
        <p14:creationId xmlns:p14="http://schemas.microsoft.com/office/powerpoint/2010/main" val="3939766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95087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42629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399714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4. Volvanic eruptions on Krakatoa, Indonesia in 1883 led to the complete destruction of a large part of the land mass and buried the remnant regions in ash and slag. What type of succession best describes the return of vegetation to these islands?</a:t>
            </a:r>
          </a:p>
          <a:p>
            <a:r>
              <a:rPr lang="en-US"/>
              <a:t>https://www.polleverywhere.com/multiple_choice_polls/ZzDvriECvH2R52qdCuYky?display_state=instructions&amp;activity_state=opened&amp;state=opened&amp;flow=Instructor&amp;onscreen=persist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2354947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signs of spring did you see this week?</a:t>
            </a:r>
          </a:p>
          <a:p>
            <a:r>
              <a:rPr lang="en-US"/>
              <a:t>https://www.polleverywhere.com/multiple_choice_polls/92CIyCrGhOx0uPihSdrgk?display_state=chart&amp;activity_state=closed&amp;display=correctness&amp;state=closed&amp;flow=Instructor&amp;onscreen=persist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3</a:t>
            </a:fld>
            <a:endParaRPr lang="en-US"/>
          </a:p>
        </p:txBody>
      </p:sp>
    </p:spTree>
    <p:extLst>
      <p:ext uri="{BB962C8B-B14F-4D97-AF65-F5344CB8AC3E}">
        <p14:creationId xmlns:p14="http://schemas.microsoft.com/office/powerpoint/2010/main" val="1893200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4. Volvanic eruptions on Krakatoa, Indonesia in 1883 led to the complete destruction of a large part of the land mass and buried the remnant regions in ash and slag. What type of succession best describes the return of vegetation to these islands?</a:t>
            </a:r>
          </a:p>
          <a:p>
            <a:r>
              <a:rPr lang="en-US"/>
              <a:t>https://www.polleverywhere.com/multiple_choice_polls/ZzDvriECvH2R52qdCuYky?display_state=chart&amp;activity_state=closed&amp;state=closed&amp;flow=Instructor&amp;onscreen=persist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87</a:t>
            </a:fld>
            <a:endParaRPr lang="en-US"/>
          </a:p>
        </p:txBody>
      </p:sp>
    </p:spTree>
    <p:extLst>
      <p:ext uri="{BB962C8B-B14F-4D97-AF65-F5344CB8AC3E}">
        <p14:creationId xmlns:p14="http://schemas.microsoft.com/office/powerpoint/2010/main" val="979138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4. Volvanic eruptions on Krakatoa, Indonesia in 1883 led to the complete destruction of a large part of the land mass and buried the remnant regions in ash and slag. What type of succession best describes the return of vegetation to these islands?</a:t>
            </a:r>
          </a:p>
          <a:p>
            <a:r>
              <a:rPr lang="en-US"/>
              <a:t>https://www.polleverywhere.com/multiple_choice_polls/ZzDvriECvH2R52qdCuYky?display_state=chart&amp;activity_state=closed&amp;display=correctness&amp;state=closed&amp;flow=Instructor&amp;onscreen=persist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88</a:t>
            </a:fld>
            <a:endParaRPr lang="en-US"/>
          </a:p>
        </p:txBody>
      </p:sp>
    </p:spTree>
    <p:extLst>
      <p:ext uri="{BB962C8B-B14F-4D97-AF65-F5344CB8AC3E}">
        <p14:creationId xmlns:p14="http://schemas.microsoft.com/office/powerpoint/2010/main" val="3451165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119</a:t>
            </a:fld>
            <a:endParaRPr lang="en-US"/>
          </a:p>
        </p:txBody>
      </p:sp>
    </p:spTree>
    <p:extLst>
      <p:ext uri="{BB962C8B-B14F-4D97-AF65-F5344CB8AC3E}">
        <p14:creationId xmlns:p14="http://schemas.microsoft.com/office/powerpoint/2010/main" val="2448212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122</a:t>
            </a:fld>
            <a:endParaRPr lang="en-US"/>
          </a:p>
        </p:txBody>
      </p:sp>
    </p:spTree>
    <p:extLst>
      <p:ext uri="{BB962C8B-B14F-4D97-AF65-F5344CB8AC3E}">
        <p14:creationId xmlns:p14="http://schemas.microsoft.com/office/powerpoint/2010/main" val="3082817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123</a:t>
            </a:fld>
            <a:endParaRPr lang="en-US"/>
          </a:p>
        </p:txBody>
      </p:sp>
    </p:spTree>
    <p:extLst>
      <p:ext uri="{BB962C8B-B14F-4D97-AF65-F5344CB8AC3E}">
        <p14:creationId xmlns:p14="http://schemas.microsoft.com/office/powerpoint/2010/main" val="1331971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124</a:t>
            </a:fld>
            <a:endParaRPr lang="en-US"/>
          </a:p>
        </p:txBody>
      </p:sp>
    </p:spTree>
    <p:extLst>
      <p:ext uri="{BB962C8B-B14F-4D97-AF65-F5344CB8AC3E}">
        <p14:creationId xmlns:p14="http://schemas.microsoft.com/office/powerpoint/2010/main" val="493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Which of the following is never a zoonotic disease?</a:t>
            </a:r>
          </a:p>
          <a:p>
            <a:r>
              <a:rPr lang="en-US"/>
              <a:t>https://www.polleverywhere.com/multiple_choice_polls/OUo3OjVxH7N5odJbdikIr?display_state=instructions&amp;activity_state=opened&amp;state=opened&amp;flow=Instructor&amp;onscreen=persist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16</a:t>
            </a:fld>
            <a:endParaRPr lang="en-US"/>
          </a:p>
        </p:txBody>
      </p:sp>
    </p:spTree>
    <p:extLst>
      <p:ext uri="{BB962C8B-B14F-4D97-AF65-F5344CB8AC3E}">
        <p14:creationId xmlns:p14="http://schemas.microsoft.com/office/powerpoint/2010/main" val="168824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Which of the following is never a zoonotic disease?</a:t>
            </a:r>
          </a:p>
          <a:p>
            <a:r>
              <a:rPr lang="en-US"/>
              <a:t>https://www.polleverywhere.com/multiple_choice_polls/OUo3OjVxH7N5odJbdikIr?display_state=chart&amp;activity_state=closed&amp;state=closed&amp;flow=Instructor&amp;onscreen=persist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17</a:t>
            </a:fld>
            <a:endParaRPr lang="en-US"/>
          </a:p>
        </p:txBody>
      </p:sp>
    </p:spTree>
    <p:extLst>
      <p:ext uri="{BB962C8B-B14F-4D97-AF65-F5344CB8AC3E}">
        <p14:creationId xmlns:p14="http://schemas.microsoft.com/office/powerpoint/2010/main" val="1033340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Which of the following is never a zoonotic disease?</a:t>
            </a:r>
          </a:p>
          <a:p>
            <a:r>
              <a:rPr lang="en-US"/>
              <a:t>https://www.polleverywhere.com/multiple_choice_polls/OUo3OjVxH7N5odJbdikIr?display_state=chart&amp;activity_state=closed&amp;display=correctness&amp;state=closed&amp;flow=Instructor&amp;onscreen=persist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18</a:t>
            </a:fld>
            <a:endParaRPr lang="en-US"/>
          </a:p>
        </p:txBody>
      </p:sp>
    </p:spTree>
    <p:extLst>
      <p:ext uri="{BB962C8B-B14F-4D97-AF65-F5344CB8AC3E}">
        <p14:creationId xmlns:p14="http://schemas.microsoft.com/office/powerpoint/2010/main" val="288951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139623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3263256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1210538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2/26/24</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2/26/24</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571.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580.png"/></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19.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9.tiff"/><Relationship Id="rId4" Type="http://schemas.openxmlformats.org/officeDocument/2006/relationships/image" Target="../media/image11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png"/><Relationship Id="rId4" Type="http://schemas.openxmlformats.org/officeDocument/2006/relationships/image" Target="../media/image74.png"/></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350.png"/><Relationship Id="rId4" Type="http://schemas.openxmlformats.org/officeDocument/2006/relationships/image" Target="../media/image12.png"/><Relationship Id="rId9" Type="http://schemas.openxmlformats.org/officeDocument/2006/relationships/image" Target="../media/image17.sv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70.png"/><Relationship Id="rId5" Type="http://schemas.openxmlformats.org/officeDocument/2006/relationships/image" Target="../media/image13.svg"/><Relationship Id="rId10" Type="http://schemas.openxmlformats.org/officeDocument/2006/relationships/image" Target="../media/image56.png"/><Relationship Id="rId4" Type="http://schemas.openxmlformats.org/officeDocument/2006/relationships/image" Target="../media/image12.png"/><Relationship Id="rId9" Type="http://schemas.openxmlformats.org/officeDocument/2006/relationships/image" Target="../media/image17.sv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70.png"/><Relationship Id="rId5" Type="http://schemas.openxmlformats.org/officeDocument/2006/relationships/image" Target="../media/image13.svg"/><Relationship Id="rId10" Type="http://schemas.openxmlformats.org/officeDocument/2006/relationships/image" Target="../media/image56.png"/><Relationship Id="rId4" Type="http://schemas.openxmlformats.org/officeDocument/2006/relationships/image" Target="../media/image12.png"/><Relationship Id="rId9" Type="http://schemas.openxmlformats.org/officeDocument/2006/relationships/image" Target="../media/image17.sv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00.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70.png"/><Relationship Id="rId5" Type="http://schemas.openxmlformats.org/officeDocument/2006/relationships/image" Target="../media/image13.svg"/><Relationship Id="rId1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310.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60.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570.png"/><Relationship Id="rId5" Type="http://schemas.openxmlformats.org/officeDocument/2006/relationships/image" Target="../media/image13.svg"/><Relationship Id="rId1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610.png"/></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g"/><Relationship Id="rId7"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g"/></Relationships>
</file>

<file path=ppt/slides/_rels/slide6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6.jpg"/><Relationship Id="rId7"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75.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10.png"/></Relationships>
</file>

<file path=ppt/slides/_rels/slide7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8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g"/><Relationship Id="rId7"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jpg"/></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460.png"/></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6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9563-E038-16B8-A234-F73FD08796A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045EAD0-F0B1-01ED-CDDE-7384F1673D50}"/>
              </a:ext>
            </a:extLst>
          </p:cNvPr>
          <p:cNvSpPr>
            <a:spLocks noGrp="1"/>
          </p:cNvSpPr>
          <p:nvPr>
            <p:ph type="subTitle" idx="1"/>
          </p:nvPr>
        </p:nvSpPr>
        <p:spPr/>
        <p:txBody>
          <a:bodyPr/>
          <a:lstStyle/>
          <a:p>
            <a:endParaRPr lang="en-US"/>
          </a:p>
        </p:txBody>
      </p:sp>
      <p:pic>
        <p:nvPicPr>
          <p:cNvPr id="5" name="slide.url=https://www.polleverywhere.com/multiple_choice_polls/92CIyCrGhOx0uPihSdrgk?display_state=instructions&amp;activity_state=opened&amp;state=opened&amp;flow=Instructor&amp;onscreen=persist">
            <a:extLst>
              <a:ext uri="{FF2B5EF4-FFF2-40B4-BE49-F238E27FC236}">
                <a16:creationId xmlns:a16="http://schemas.microsoft.com/office/drawing/2014/main" id="{D2CED2EB-68EB-E22D-0383-17A9CD8FF44E}"/>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02441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u="sng" dirty="0"/>
              <a:t>Vertical transmission</a:t>
            </a:r>
            <a:r>
              <a:rPr lang="en-US" sz="2600" dirty="0"/>
              <a:t> occurs when a pathogen is passed mother-to-infant </a:t>
            </a:r>
            <a:r>
              <a:rPr lang="en-US" sz="2600" i="1" dirty="0"/>
              <a:t>in utero. </a:t>
            </a:r>
            <a:endParaRPr lang="en-US" sz="2600" dirty="0"/>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Tree>
    <p:extLst>
      <p:ext uri="{BB962C8B-B14F-4D97-AF65-F5344CB8AC3E}">
        <p14:creationId xmlns:p14="http://schemas.microsoft.com/office/powerpoint/2010/main" val="23204475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pic>
        <p:nvPicPr>
          <p:cNvPr id="6" name="Picture 5" descr="A graph of a red line&#10;&#10;Description automatically generated">
            <a:extLst>
              <a:ext uri="{FF2B5EF4-FFF2-40B4-BE49-F238E27FC236}">
                <a16:creationId xmlns:a16="http://schemas.microsoft.com/office/drawing/2014/main" id="{0D0E285E-A9AB-9DDC-71AD-E98255CF4AFE}"/>
              </a:ext>
            </a:extLst>
          </p:cNvPr>
          <p:cNvPicPr>
            <a:picLocks noChangeAspect="1"/>
          </p:cNvPicPr>
          <p:nvPr/>
        </p:nvPicPr>
        <p:blipFill rotWithShape="1">
          <a:blip r:embed="rId2"/>
          <a:srcRect t="18833" r="5416" b="3146"/>
          <a:stretch/>
        </p:blipFill>
        <p:spPr>
          <a:xfrm>
            <a:off x="2794028" y="2494570"/>
            <a:ext cx="6244939" cy="4292770"/>
          </a:xfrm>
          <a:prstGeom prst="rect">
            <a:avLst/>
          </a:prstGeom>
        </p:spPr>
      </p:pic>
      <p:sp>
        <p:nvSpPr>
          <p:cNvPr id="9" name="TextBox 8">
            <a:extLst>
              <a:ext uri="{FF2B5EF4-FFF2-40B4-BE49-F238E27FC236}">
                <a16:creationId xmlns:a16="http://schemas.microsoft.com/office/drawing/2014/main" id="{EBCEDAD5-FE70-8044-E58A-36BE75A394F8}"/>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0" name="TextBox 9">
            <a:extLst>
              <a:ext uri="{FF2B5EF4-FFF2-40B4-BE49-F238E27FC236}">
                <a16:creationId xmlns:a16="http://schemas.microsoft.com/office/drawing/2014/main" id="{A19FB09C-7044-0467-F424-01DFE2D14C7B}"/>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1" name="TextBox 10">
            <a:extLst>
              <a:ext uri="{FF2B5EF4-FFF2-40B4-BE49-F238E27FC236}">
                <a16:creationId xmlns:a16="http://schemas.microsoft.com/office/drawing/2014/main" id="{11A0851C-7187-44F8-187A-A10CA6FE0781}"/>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204787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6" name="Oval 5">
            <a:extLst>
              <a:ext uri="{FF2B5EF4-FFF2-40B4-BE49-F238E27FC236}">
                <a16:creationId xmlns:a16="http://schemas.microsoft.com/office/drawing/2014/main" id="{7DC3F1C6-64B2-50B4-4FB4-5F08D9708C5C}"/>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7" name="Oval 6">
            <a:extLst>
              <a:ext uri="{FF2B5EF4-FFF2-40B4-BE49-F238E27FC236}">
                <a16:creationId xmlns:a16="http://schemas.microsoft.com/office/drawing/2014/main" id="{3EC975FA-B026-804C-529F-DB4419DCFEFB}"/>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8" name="TextBox 7">
            <a:extLst>
              <a:ext uri="{FF2B5EF4-FFF2-40B4-BE49-F238E27FC236}">
                <a16:creationId xmlns:a16="http://schemas.microsoft.com/office/drawing/2014/main" id="{9CAD5DEB-9D9C-479C-481D-8572F5D4BE90}"/>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pic>
        <p:nvPicPr>
          <p:cNvPr id="2" name="Picture 1" descr="A graph of a red line&#10;&#10;Description automatically generated">
            <a:extLst>
              <a:ext uri="{FF2B5EF4-FFF2-40B4-BE49-F238E27FC236}">
                <a16:creationId xmlns:a16="http://schemas.microsoft.com/office/drawing/2014/main" id="{A5CA95AC-0FB6-19D7-F86A-5D778B40A41E}"/>
              </a:ext>
            </a:extLst>
          </p:cNvPr>
          <p:cNvPicPr>
            <a:picLocks noChangeAspect="1"/>
          </p:cNvPicPr>
          <p:nvPr/>
        </p:nvPicPr>
        <p:blipFill rotWithShape="1">
          <a:blip r:embed="rId2"/>
          <a:srcRect t="18833" r="5416" b="3146"/>
          <a:stretch/>
        </p:blipFill>
        <p:spPr>
          <a:xfrm>
            <a:off x="2794028" y="2494570"/>
            <a:ext cx="6244939" cy="4292770"/>
          </a:xfrm>
          <a:prstGeom prst="rect">
            <a:avLst/>
          </a:prstGeom>
        </p:spPr>
      </p:pic>
      <p:sp>
        <p:nvSpPr>
          <p:cNvPr id="3" name="TextBox 2">
            <a:extLst>
              <a:ext uri="{FF2B5EF4-FFF2-40B4-BE49-F238E27FC236}">
                <a16:creationId xmlns:a16="http://schemas.microsoft.com/office/drawing/2014/main" id="{F35D4177-F9A2-9A70-F381-36A4B8A8E8FF}"/>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5" name="TextBox 4">
            <a:extLst>
              <a:ext uri="{FF2B5EF4-FFF2-40B4-BE49-F238E27FC236}">
                <a16:creationId xmlns:a16="http://schemas.microsoft.com/office/drawing/2014/main" id="{15185605-DB3C-FA5D-3287-CF71E465BE79}"/>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9" name="Straight Arrow Connector 8">
            <a:extLst>
              <a:ext uri="{FF2B5EF4-FFF2-40B4-BE49-F238E27FC236}">
                <a16:creationId xmlns:a16="http://schemas.microsoft.com/office/drawing/2014/main" id="{33D77203-2984-746B-C8B9-EF7990DFD2F4}"/>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3DA92D-C5C6-DA03-F8B4-C2BD2F39801C}"/>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32963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650FF63A-D183-58E7-C62C-BF7C4F760AB4}"/>
              </a:ext>
            </a:extLst>
          </p:cNvPr>
          <p:cNvPicPr>
            <a:picLocks noChangeAspect="1"/>
          </p:cNvPicPr>
          <p:nvPr/>
        </p:nvPicPr>
        <p:blipFill rotWithShape="1">
          <a:blip r:embed="rId2"/>
          <a:srcRect t="18833" r="5416" b="3146"/>
          <a:stretch/>
        </p:blipFill>
        <p:spPr>
          <a:xfrm>
            <a:off x="2794028" y="2494570"/>
            <a:ext cx="6244939" cy="4292770"/>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14" name="Oval 13">
            <a:extLst>
              <a:ext uri="{FF2B5EF4-FFF2-40B4-BE49-F238E27FC236}">
                <a16:creationId xmlns:a16="http://schemas.microsoft.com/office/drawing/2014/main" id="{F0F18845-ABBB-96B5-F1A6-18B42C749723}"/>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E9C52F-0C56-4C49-573E-6304EE78C537}"/>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5597CDF-E6D5-9E11-CC52-7DF51C58144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ord 17">
            <a:extLst>
              <a:ext uri="{FF2B5EF4-FFF2-40B4-BE49-F238E27FC236}">
                <a16:creationId xmlns:a16="http://schemas.microsoft.com/office/drawing/2014/main" id="{808556B7-BD02-3265-758A-1C7D2B4BE91C}"/>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cxnSp>
        <p:nvCxnSpPr>
          <p:cNvPr id="33" name="Straight Arrow Connector 32">
            <a:extLst>
              <a:ext uri="{FF2B5EF4-FFF2-40B4-BE49-F238E27FC236}">
                <a16:creationId xmlns:a16="http://schemas.microsoft.com/office/drawing/2014/main" id="{974452FD-1D42-1DDD-75A5-88634252F5A1}"/>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320E-4AF1-3078-3548-219ADC578113}"/>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0759D9-B7B6-1389-BBA4-D6DC6F944CD1}"/>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C8771E-2ED2-DB8B-2B40-8C9F59F91CAF}"/>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8" name="Oval 7">
            <a:extLst>
              <a:ext uri="{FF2B5EF4-FFF2-40B4-BE49-F238E27FC236}">
                <a16:creationId xmlns:a16="http://schemas.microsoft.com/office/drawing/2014/main" id="{CBD6C6C2-F664-616B-A488-ECB4B028DD2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9" name="TextBox 8">
            <a:extLst>
              <a:ext uri="{FF2B5EF4-FFF2-40B4-BE49-F238E27FC236}">
                <a16:creationId xmlns:a16="http://schemas.microsoft.com/office/drawing/2014/main" id="{A8ED092C-30E6-417B-89A4-490D85F23318}"/>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5" name="TextBox 4">
            <a:extLst>
              <a:ext uri="{FF2B5EF4-FFF2-40B4-BE49-F238E27FC236}">
                <a16:creationId xmlns:a16="http://schemas.microsoft.com/office/drawing/2014/main" id="{FEA5CFEF-D4F4-8052-434F-E76263B5FB67}"/>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6FD18C38-B575-A4A8-426E-3941A9DA9EAA}"/>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10" name="Straight Arrow Connector 9">
            <a:extLst>
              <a:ext uri="{FF2B5EF4-FFF2-40B4-BE49-F238E27FC236}">
                <a16:creationId xmlns:a16="http://schemas.microsoft.com/office/drawing/2014/main" id="{A26DAA94-FC1F-6D09-E45E-B0279BC9FDCE}"/>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3CEC14-DFB8-53FD-585A-FE0DB84C5000}"/>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2E5A8B-4BA6-47A9-6DAE-93B48E664E49}"/>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4" name="TextBox 23">
            <a:extLst>
              <a:ext uri="{FF2B5EF4-FFF2-40B4-BE49-F238E27FC236}">
                <a16:creationId xmlns:a16="http://schemas.microsoft.com/office/drawing/2014/main" id="{7CFFC3A0-FA35-7CCD-FB68-8D6DFE22A692}"/>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523044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2"/>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44" name="Oval 43">
            <a:extLst>
              <a:ext uri="{FF2B5EF4-FFF2-40B4-BE49-F238E27FC236}">
                <a16:creationId xmlns:a16="http://schemas.microsoft.com/office/drawing/2014/main" id="{8D7C2D53-34D9-1FFA-DFA8-A276F854905F}"/>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445705-6F43-34FB-E2D7-F48A5D1FFB95}"/>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AE5818-7624-563C-BDFF-A36B63F45E2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a16="http://schemas.microsoft.com/office/drawing/2014/main" id="{FB1AD989-C5E4-5CBE-F8D5-549FE531FB7F}"/>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2E5E6CE-62CC-E30D-814E-3DF3CD4FB000}"/>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4CCA30-CD07-35D0-2B19-E53BD2CD16F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7EDC7D-F2B3-A58C-AAAF-E0CA0B926F05}"/>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4E01601-1325-2BCB-FFFF-205001B07908}"/>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53" name="Oval 52">
            <a:extLst>
              <a:ext uri="{FF2B5EF4-FFF2-40B4-BE49-F238E27FC236}">
                <a16:creationId xmlns:a16="http://schemas.microsoft.com/office/drawing/2014/main" id="{AE7EDC7F-DDF4-6272-05DA-7B97E40375D8}"/>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25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2"/>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EE4821A-CA4C-9909-0A5B-9FAAA2FFE79C}"/>
              </a:ext>
            </a:extLst>
          </p:cNvPr>
          <p:cNvSpPr txBox="1"/>
          <p:nvPr/>
        </p:nvSpPr>
        <p:spPr>
          <a:xfrm>
            <a:off x="3981761" y="6173214"/>
            <a:ext cx="1858197" cy="338554"/>
          </a:xfrm>
          <a:prstGeom prst="rect">
            <a:avLst/>
          </a:prstGeom>
          <a:noFill/>
        </p:spPr>
        <p:txBody>
          <a:bodyPr wrap="square" rtlCol="0">
            <a:spAutoFit/>
          </a:bodyPr>
          <a:lstStyle/>
          <a:p>
            <a:pPr algn="ctr"/>
            <a:r>
              <a:rPr lang="en-US" sz="1600" b="1" dirty="0">
                <a:solidFill>
                  <a:srgbClr val="C00000"/>
                </a:solidFill>
                <a:highlight>
                  <a:srgbClr val="FFFF00"/>
                </a:highlight>
                <a:cs typeface="Franklin Gothic Medium"/>
              </a:rPr>
              <a:t>S*: far-small</a:t>
            </a:r>
          </a:p>
        </p:txBody>
      </p:sp>
      <p:cxnSp>
        <p:nvCxnSpPr>
          <p:cNvPr id="12" name="Straight Arrow Connector 11">
            <a:extLst>
              <a:ext uri="{FF2B5EF4-FFF2-40B4-BE49-F238E27FC236}">
                <a16:creationId xmlns:a16="http://schemas.microsoft.com/office/drawing/2014/main" id="{F7B6A5BD-6D0E-7E62-C63D-68A3BF19429E}"/>
              </a:ext>
            </a:extLst>
          </p:cNvPr>
          <p:cNvCxnSpPr>
            <a:cxnSpLocks/>
          </p:cNvCxnSpPr>
          <p:nvPr/>
        </p:nvCxnSpPr>
        <p:spPr>
          <a:xfrm flipV="1">
            <a:off x="5096378" y="5144807"/>
            <a:ext cx="0" cy="8588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BE4719-8E59-957F-D408-453EFD33803B}"/>
              </a:ext>
            </a:extLst>
          </p:cNvPr>
          <p:cNvCxnSpPr>
            <a:cxnSpLocks/>
          </p:cNvCxnSpPr>
          <p:nvPr/>
        </p:nvCxnSpPr>
        <p:spPr>
          <a:xfrm>
            <a:off x="2336175" y="4995937"/>
            <a:ext cx="2491785" cy="0"/>
          </a:xfrm>
          <a:prstGeom prst="straightConnector1">
            <a:avLst/>
          </a:prstGeom>
          <a:ln w="1905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DF00AF-2CDE-57EA-9664-74B73072B09B}"/>
              </a:ext>
            </a:extLst>
          </p:cNvPr>
          <p:cNvSpPr txBox="1"/>
          <p:nvPr/>
        </p:nvSpPr>
        <p:spPr>
          <a:xfrm>
            <a:off x="1115940" y="4561872"/>
            <a:ext cx="1242228" cy="830997"/>
          </a:xfrm>
          <a:prstGeom prst="rect">
            <a:avLst/>
          </a:prstGeom>
          <a:noFill/>
          <a:ln>
            <a:noFill/>
          </a:ln>
        </p:spPr>
        <p:txBody>
          <a:bodyPr wrap="square" rtlCol="0">
            <a:spAutoFit/>
          </a:bodyPr>
          <a:lstStyle/>
          <a:p>
            <a:pPr algn="ctr"/>
            <a:r>
              <a:rPr lang="en-US" sz="1600" b="1" dirty="0">
                <a:solidFill>
                  <a:srgbClr val="C00000"/>
                </a:solidFill>
                <a:highlight>
                  <a:srgbClr val="FFFF00"/>
                </a:highlight>
                <a:cs typeface="Franklin Gothic Medium"/>
              </a:rPr>
              <a:t>turnover rate for far-small</a:t>
            </a:r>
          </a:p>
        </p:txBody>
      </p:sp>
    </p:spTree>
    <p:extLst>
      <p:ext uri="{BB962C8B-B14F-4D97-AF65-F5344CB8AC3E}">
        <p14:creationId xmlns:p14="http://schemas.microsoft.com/office/powerpoint/2010/main" val="20756817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2"/>
          <a:srcRect t="18832" r="8407" b="16031"/>
          <a:stretch/>
        </p:blipFill>
        <p:spPr>
          <a:xfrm>
            <a:off x="2772593" y="2475156"/>
            <a:ext cx="6134730" cy="3635653"/>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36E8BFE3-D258-AD56-FBBC-35B697EF4F70}"/>
              </a:ext>
            </a:extLst>
          </p:cNvPr>
          <p:cNvSpPr/>
          <p:nvPr/>
        </p:nvSpPr>
        <p:spPr>
          <a:xfrm>
            <a:off x="5408092" y="458376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3FE83E5-7CFD-8103-3380-59FF9CE327FB}"/>
              </a:ext>
            </a:extLst>
          </p:cNvPr>
          <p:cNvSpPr/>
          <p:nvPr/>
        </p:nvSpPr>
        <p:spPr>
          <a:xfrm>
            <a:off x="5667169" y="4777604"/>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6BE7B96-8128-DA74-16DC-DD9035FA8564}"/>
              </a:ext>
            </a:extLst>
          </p:cNvPr>
          <p:cNvSpPr/>
          <p:nvPr/>
        </p:nvSpPr>
        <p:spPr>
          <a:xfrm>
            <a:off x="5293900" y="493467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15254B-0179-D5D7-27BA-BC5531C198FD}"/>
              </a:ext>
            </a:extLst>
          </p:cNvPr>
          <p:cNvSpPr txBox="1"/>
          <p:nvPr/>
        </p:nvSpPr>
        <p:spPr>
          <a:xfrm>
            <a:off x="5096378" y="6188697"/>
            <a:ext cx="2440362" cy="584775"/>
          </a:xfrm>
          <a:prstGeom prst="rect">
            <a:avLst/>
          </a:prstGeom>
          <a:noFill/>
        </p:spPr>
        <p:txBody>
          <a:bodyPr wrap="square" rtlCol="0">
            <a:spAutoFit/>
          </a:bodyPr>
          <a:lstStyle/>
          <a:p>
            <a:pPr algn="ctr"/>
            <a:r>
              <a:rPr lang="en-US" sz="1600" dirty="0">
                <a:cs typeface="Franklin Gothic Medium"/>
              </a:rPr>
              <a:t>S*: close-large</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35EAD216-C03A-3CCD-FAB6-1FDA7DD3CD94}"/>
              </a:ext>
            </a:extLst>
          </p:cNvPr>
          <p:cNvCxnSpPr>
            <a:cxnSpLocks/>
          </p:cNvCxnSpPr>
          <p:nvPr/>
        </p:nvCxnSpPr>
        <p:spPr>
          <a:xfrm flipV="1">
            <a:off x="5782108" y="5061227"/>
            <a:ext cx="0" cy="11663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3E6CDA0-B0B5-5FF7-05C8-DD0298FEBA1E}"/>
              </a:ext>
            </a:extLst>
          </p:cNvPr>
          <p:cNvCxnSpPr>
            <a:cxnSpLocks/>
          </p:cNvCxnSpPr>
          <p:nvPr/>
        </p:nvCxnSpPr>
        <p:spPr>
          <a:xfrm flipV="1">
            <a:off x="5495923" y="4813115"/>
            <a:ext cx="0" cy="1684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00D99F-227E-ACBD-D7AF-EC10056DB931}"/>
              </a:ext>
            </a:extLst>
          </p:cNvPr>
          <p:cNvSpPr txBox="1"/>
          <p:nvPr/>
        </p:nvSpPr>
        <p:spPr>
          <a:xfrm>
            <a:off x="4227143" y="6497195"/>
            <a:ext cx="1376640" cy="584775"/>
          </a:xfrm>
          <a:prstGeom prst="rect">
            <a:avLst/>
          </a:prstGeom>
          <a:noFill/>
        </p:spPr>
        <p:txBody>
          <a:bodyPr wrap="square" rtlCol="0">
            <a:spAutoFit/>
          </a:bodyPr>
          <a:lstStyle/>
          <a:p>
            <a:pPr algn="ctr"/>
            <a:r>
              <a:rPr lang="en-US" sz="1600" dirty="0">
                <a:cs typeface="Franklin Gothic Medium"/>
              </a:rPr>
              <a:t>S*: far-large</a:t>
            </a:r>
          </a:p>
          <a:p>
            <a:pPr algn="ctr"/>
            <a:endParaRPr lang="en-US" sz="1600" b="1" dirty="0">
              <a:cs typeface="Franklin Gothic Medium"/>
            </a:endParaRPr>
          </a:p>
        </p:txBody>
      </p:sp>
      <p:cxnSp>
        <p:nvCxnSpPr>
          <p:cNvPr id="17" name="Straight Arrow Connector 16">
            <a:extLst>
              <a:ext uri="{FF2B5EF4-FFF2-40B4-BE49-F238E27FC236}">
                <a16:creationId xmlns:a16="http://schemas.microsoft.com/office/drawing/2014/main" id="{704B8C69-C35C-D866-A41E-B2A022E6DF60}"/>
              </a:ext>
            </a:extLst>
          </p:cNvPr>
          <p:cNvCxnSpPr>
            <a:cxnSpLocks/>
          </p:cNvCxnSpPr>
          <p:nvPr/>
        </p:nvCxnSpPr>
        <p:spPr>
          <a:xfrm flipV="1">
            <a:off x="5387071" y="5144807"/>
            <a:ext cx="0" cy="1430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347E6A-54A9-C2A3-3459-494534946B14}"/>
              </a:ext>
            </a:extLst>
          </p:cNvPr>
          <p:cNvSpPr txBox="1"/>
          <p:nvPr/>
        </p:nvSpPr>
        <p:spPr>
          <a:xfrm>
            <a:off x="3722890" y="6064642"/>
            <a:ext cx="1858197" cy="338554"/>
          </a:xfrm>
          <a:prstGeom prst="rect">
            <a:avLst/>
          </a:prstGeom>
          <a:noFill/>
        </p:spPr>
        <p:txBody>
          <a:bodyPr wrap="square" rtlCol="0">
            <a:spAutoFit/>
          </a:bodyPr>
          <a:lstStyle/>
          <a:p>
            <a:pPr algn="ctr"/>
            <a:r>
              <a:rPr lang="en-US" sz="1600" dirty="0">
                <a:cs typeface="Franklin Gothic Medium"/>
              </a:rPr>
              <a:t>S*: far-small</a:t>
            </a:r>
          </a:p>
        </p:txBody>
      </p:sp>
      <p:cxnSp>
        <p:nvCxnSpPr>
          <p:cNvPr id="27" name="Straight Arrow Connector 26">
            <a:extLst>
              <a:ext uri="{FF2B5EF4-FFF2-40B4-BE49-F238E27FC236}">
                <a16:creationId xmlns:a16="http://schemas.microsoft.com/office/drawing/2014/main" id="{B246B669-DD0E-1C15-7848-F84A581AEFF4}"/>
              </a:ext>
            </a:extLst>
          </p:cNvPr>
          <p:cNvCxnSpPr>
            <a:cxnSpLocks/>
          </p:cNvCxnSpPr>
          <p:nvPr/>
        </p:nvCxnSpPr>
        <p:spPr>
          <a:xfrm flipV="1">
            <a:off x="5096378" y="5144807"/>
            <a:ext cx="0" cy="858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1AAE2BE-8317-82A6-27DC-D739896E37B6}"/>
              </a:ext>
            </a:extLst>
          </p:cNvPr>
          <p:cNvSpPr txBox="1"/>
          <p:nvPr/>
        </p:nvSpPr>
        <p:spPr>
          <a:xfrm>
            <a:off x="4875819" y="6497195"/>
            <a:ext cx="2440362" cy="338554"/>
          </a:xfrm>
          <a:prstGeom prst="rect">
            <a:avLst/>
          </a:prstGeom>
          <a:noFill/>
        </p:spPr>
        <p:txBody>
          <a:bodyPr wrap="square" rtlCol="0">
            <a:spAutoFit/>
          </a:bodyPr>
          <a:lstStyle/>
          <a:p>
            <a:pPr algn="ctr"/>
            <a:r>
              <a:rPr lang="en-US" sz="1600" dirty="0">
                <a:cs typeface="Franklin Gothic Medium"/>
              </a:rPr>
              <a:t>S*: close-small</a:t>
            </a:r>
            <a:endParaRPr lang="en-US" sz="1600" b="1" dirty="0">
              <a:solidFill>
                <a:srgbClr val="C00000"/>
              </a:solidFill>
              <a:cs typeface="Franklin Gothic Medium"/>
            </a:endParaRPr>
          </a:p>
        </p:txBody>
      </p:sp>
    </p:spTree>
    <p:extLst>
      <p:ext uri="{BB962C8B-B14F-4D97-AF65-F5344CB8AC3E}">
        <p14:creationId xmlns:p14="http://schemas.microsoft.com/office/powerpoint/2010/main" val="11963320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2"/>
          <a:srcRect t="18833" r="5416" b="3146"/>
          <a:stretch/>
        </p:blipFill>
        <p:spPr>
          <a:xfrm>
            <a:off x="2835936" y="2565230"/>
            <a:ext cx="6244939" cy="4292770"/>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3"/>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Tree>
    <p:extLst>
      <p:ext uri="{BB962C8B-B14F-4D97-AF65-F5344CB8AC3E}">
        <p14:creationId xmlns:p14="http://schemas.microsoft.com/office/powerpoint/2010/main" val="25452406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2"/>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3"/>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4"/>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2"/>
          <a:srcRect l="39958" t="88262" r="32253" b="4420"/>
          <a:stretch/>
        </p:blipFill>
        <p:spPr>
          <a:xfrm>
            <a:off x="5250952" y="5645357"/>
            <a:ext cx="1834785" cy="402607"/>
          </a:xfrm>
          <a:prstGeom prst="rect">
            <a:avLst/>
          </a:prstGeom>
        </p:spPr>
      </p:pic>
      <p:pic>
        <p:nvPicPr>
          <p:cNvPr id="33" name="Picture 32" descr="A graph of a red line&#10;&#10;Description automatically generated">
            <a:extLst>
              <a:ext uri="{FF2B5EF4-FFF2-40B4-BE49-F238E27FC236}">
                <a16:creationId xmlns:a16="http://schemas.microsoft.com/office/drawing/2014/main" id="{4B6C782C-E09F-D8F9-329D-9262470F6E58}"/>
              </a:ext>
            </a:extLst>
          </p:cNvPr>
          <p:cNvPicPr>
            <a:picLocks noChangeAspect="1"/>
          </p:cNvPicPr>
          <p:nvPr/>
        </p:nvPicPr>
        <p:blipFill rotWithShape="1">
          <a:blip r:embed="rId2"/>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26811864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2"/>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3"/>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4"/>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2"/>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2"/>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41637057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2"/>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3"/>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4"/>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5"/>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2"/>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2"/>
          <a:srcRect l="843" t="48950" r="94357" b="39993"/>
          <a:stretch/>
        </p:blipFill>
        <p:spPr>
          <a:xfrm>
            <a:off x="3624597" y="4939630"/>
            <a:ext cx="316966" cy="608415"/>
          </a:xfrm>
          <a:prstGeom prst="rect">
            <a:avLst/>
          </a:prstGeom>
        </p:spPr>
      </p:pic>
      <p:cxnSp>
        <p:nvCxnSpPr>
          <p:cNvPr id="12" name="Straight Arrow Connector 11">
            <a:extLst>
              <a:ext uri="{FF2B5EF4-FFF2-40B4-BE49-F238E27FC236}">
                <a16:creationId xmlns:a16="http://schemas.microsoft.com/office/drawing/2014/main" id="{37531BA6-193F-6CF1-ED25-FA90986A71B8}"/>
              </a:ext>
            </a:extLst>
          </p:cNvPr>
          <p:cNvCxnSpPr>
            <a:cxnSpLocks/>
          </p:cNvCxnSpPr>
          <p:nvPr/>
        </p:nvCxnSpPr>
        <p:spPr>
          <a:xfrm flipH="1" flipV="1">
            <a:off x="7308927" y="2565230"/>
            <a:ext cx="1750572" cy="8442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71A8A77-5A12-61C7-F913-EB8B1E49739B}"/>
              </a:ext>
            </a:extLst>
          </p:cNvPr>
          <p:cNvCxnSpPr>
            <a:cxnSpLocks/>
          </p:cNvCxnSpPr>
          <p:nvPr/>
        </p:nvCxnSpPr>
        <p:spPr>
          <a:xfrm flipV="1">
            <a:off x="3481323" y="2565230"/>
            <a:ext cx="1816391" cy="58412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92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2415209"/>
            <a:ext cx="12039177" cy="4442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8734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1622936" y="2458877"/>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1622936" y="2458877"/>
                <a:ext cx="1870346" cy="430887"/>
              </a:xfrm>
              <a:prstGeom prst="rect">
                <a:avLst/>
              </a:prstGeom>
              <a:blipFill>
                <a:blip r:embed="rId3"/>
                <a:stretch>
                  <a:fillRect l="-6040"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2CBB662-E775-03FB-90CF-605DF00C10DE}"/>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7" name="Picture 16" descr="A graph of a red line&#10;&#10;Description automatically generated">
            <a:extLst>
              <a:ext uri="{FF2B5EF4-FFF2-40B4-BE49-F238E27FC236}">
                <a16:creationId xmlns:a16="http://schemas.microsoft.com/office/drawing/2014/main" id="{2AD4EB26-0317-3BCD-0E33-08140C978C58}"/>
              </a:ext>
            </a:extLst>
          </p:cNvPr>
          <p:cNvPicPr>
            <a:picLocks noChangeAspect="1"/>
          </p:cNvPicPr>
          <p:nvPr/>
        </p:nvPicPr>
        <p:blipFill rotWithShape="1">
          <a:blip r:embed="rId5"/>
          <a:srcRect l="-183" t="18832" r="5416" b="3065"/>
          <a:stretch/>
        </p:blipFill>
        <p:spPr>
          <a:xfrm>
            <a:off x="5934955" y="2560725"/>
            <a:ext cx="6257045" cy="4297275"/>
          </a:xfrm>
          <a:prstGeom prst="rect">
            <a:avLst/>
          </a:prstGeom>
        </p:spPr>
      </p:pic>
      <p:sp>
        <p:nvSpPr>
          <p:cNvPr id="18" name="TextBox 17">
            <a:extLst>
              <a:ext uri="{FF2B5EF4-FFF2-40B4-BE49-F238E27FC236}">
                <a16:creationId xmlns:a16="http://schemas.microsoft.com/office/drawing/2014/main" id="{13F93167-13F5-9DCD-F933-BFC6D813272B}"/>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9" name="TextBox 18">
            <a:extLst>
              <a:ext uri="{FF2B5EF4-FFF2-40B4-BE49-F238E27FC236}">
                <a16:creationId xmlns:a16="http://schemas.microsoft.com/office/drawing/2014/main" id="{9D515DAC-463F-C4DD-9144-2C4BCC2BAD1F}"/>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0" name="Straight Arrow Connector 19">
            <a:extLst>
              <a:ext uri="{FF2B5EF4-FFF2-40B4-BE49-F238E27FC236}">
                <a16:creationId xmlns:a16="http://schemas.microsoft.com/office/drawing/2014/main" id="{E7058005-195F-97E8-D06D-7100AEFC76F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2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C9F229F5-BB86-0A64-AE41-647A1DF9D468}"/>
              </a:ext>
            </a:extLst>
          </p:cNvPr>
          <p:cNvPicPr>
            <a:picLocks noChangeAspect="1"/>
          </p:cNvPicPr>
          <p:nvPr/>
        </p:nvPicPr>
        <p:blipFill rotWithShape="1">
          <a:blip r:embed="rId2"/>
          <a:srcRect l="-183" t="18832" r="5416" b="3065"/>
          <a:stretch/>
        </p:blipFill>
        <p:spPr>
          <a:xfrm>
            <a:off x="5934955" y="2560725"/>
            <a:ext cx="6257045" cy="4297275"/>
          </a:xfrm>
          <a:prstGeom prst="rect">
            <a:avLst/>
          </a:prstGeom>
        </p:spPr>
      </p:pic>
      <p:sp>
        <p:nvSpPr>
          <p:cNvPr id="5" name="TextBox 4">
            <a:extLst>
              <a:ext uri="{FF2B5EF4-FFF2-40B4-BE49-F238E27FC236}">
                <a16:creationId xmlns:a16="http://schemas.microsoft.com/office/drawing/2014/main" id="{31B19C3B-8E5B-90B4-00FB-BB1101477207}"/>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D6201ADB-AE5E-0720-0A07-46D96A686202}"/>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4" name="TextBox 3">
            <a:extLst>
              <a:ext uri="{FF2B5EF4-FFF2-40B4-BE49-F238E27FC236}">
                <a16:creationId xmlns:a16="http://schemas.microsoft.com/office/drawing/2014/main" id="{4AFC39E3-DDCD-9AF3-D636-1406D809934D}"/>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3"/>
                <a:stretch>
                  <a:fillRect l="-4478" b="-1285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61065BE-2630-387B-C29A-300FBBEF3D8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32C4586-D41E-BBD5-6F3D-6EC092EDAE16}"/>
              </a:ext>
            </a:extLst>
          </p:cNvPr>
          <p:cNvCxnSpPr>
            <a:cxnSpLocks/>
          </p:cNvCxnSpPr>
          <p:nvPr/>
        </p:nvCxnSpPr>
        <p:spPr>
          <a:xfrm flipV="1">
            <a:off x="920757" y="4120102"/>
            <a:ext cx="0" cy="326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837EF4-EEC6-CEE9-4E18-522831CAC738}"/>
              </a:ext>
            </a:extLst>
          </p:cNvPr>
          <p:cNvSpPr txBox="1"/>
          <p:nvPr/>
        </p:nvSpPr>
        <p:spPr>
          <a:xfrm>
            <a:off x="154833" y="4491890"/>
            <a:ext cx="1531847" cy="830997"/>
          </a:xfrm>
          <a:prstGeom prst="rect">
            <a:avLst/>
          </a:prstGeom>
          <a:noFill/>
        </p:spPr>
        <p:txBody>
          <a:bodyPr wrap="square" rtlCol="0">
            <a:spAutoFit/>
          </a:bodyPr>
          <a:lstStyle/>
          <a:p>
            <a:pPr algn="ctr"/>
            <a:r>
              <a:rPr lang="en-US" sz="1600" dirty="0">
                <a:cs typeface="Franklin Gothic Medium"/>
              </a:rPr>
              <a:t>equilibrium number of species</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DCBB43CC-82C7-046B-134C-E77AC13F0809}"/>
              </a:ext>
            </a:extLst>
          </p:cNvPr>
          <p:cNvCxnSpPr>
            <a:cxnSpLocks/>
          </p:cNvCxnSpPr>
          <p:nvPr/>
        </p:nvCxnSpPr>
        <p:spPr>
          <a:xfrm>
            <a:off x="2300443" y="3126152"/>
            <a:ext cx="0" cy="30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E29BC8-0D07-6428-DC14-343229B78611}"/>
              </a:ext>
            </a:extLst>
          </p:cNvPr>
          <p:cNvSpPr txBox="1"/>
          <p:nvPr/>
        </p:nvSpPr>
        <p:spPr>
          <a:xfrm>
            <a:off x="1498417" y="2295155"/>
            <a:ext cx="1892964" cy="830997"/>
          </a:xfrm>
          <a:prstGeom prst="rect">
            <a:avLst/>
          </a:prstGeom>
          <a:noFill/>
        </p:spPr>
        <p:txBody>
          <a:bodyPr wrap="square" rtlCol="0">
            <a:spAutoFit/>
          </a:bodyPr>
          <a:lstStyle/>
          <a:p>
            <a:pPr algn="ctr"/>
            <a:r>
              <a:rPr lang="en-US" sz="1600" dirty="0">
                <a:cs typeface="Franklin Gothic Medium"/>
              </a:rPr>
              <a:t>increases with number of species in source pool</a:t>
            </a:r>
            <a:endParaRPr lang="en-US" sz="1600" b="1" dirty="0">
              <a:solidFill>
                <a:srgbClr val="C00000"/>
              </a:solidFill>
              <a:cs typeface="Franklin Gothic Medium"/>
            </a:endParaRPr>
          </a:p>
        </p:txBody>
      </p:sp>
      <p:cxnSp>
        <p:nvCxnSpPr>
          <p:cNvPr id="14" name="Straight Arrow Connector 13">
            <a:extLst>
              <a:ext uri="{FF2B5EF4-FFF2-40B4-BE49-F238E27FC236}">
                <a16:creationId xmlns:a16="http://schemas.microsoft.com/office/drawing/2014/main" id="{BCE05AFC-2438-303D-C11A-EDDE0904B86C}"/>
              </a:ext>
            </a:extLst>
          </p:cNvPr>
          <p:cNvCxnSpPr>
            <a:cxnSpLocks/>
          </p:cNvCxnSpPr>
          <p:nvPr/>
        </p:nvCxnSpPr>
        <p:spPr>
          <a:xfrm flipH="1">
            <a:off x="2981638" y="3326359"/>
            <a:ext cx="514765" cy="240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771BA98-E449-5DF3-44DD-50906EA1DA39}"/>
              </a:ext>
            </a:extLst>
          </p:cNvPr>
          <p:cNvSpPr txBox="1"/>
          <p:nvPr/>
        </p:nvSpPr>
        <p:spPr>
          <a:xfrm>
            <a:off x="3496403" y="2863347"/>
            <a:ext cx="1308542" cy="830997"/>
          </a:xfrm>
          <a:prstGeom prst="rect">
            <a:avLst/>
          </a:prstGeom>
          <a:noFill/>
        </p:spPr>
        <p:txBody>
          <a:bodyPr wrap="square" rtlCol="0">
            <a:spAutoFit/>
          </a:bodyPr>
          <a:lstStyle/>
          <a:p>
            <a:pPr algn="ctr"/>
            <a:r>
              <a:rPr lang="en-US" sz="1600" dirty="0">
                <a:cs typeface="Franklin Gothic Medium"/>
              </a:rPr>
              <a:t>increases with area of island</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DDE88451-4FEB-F67B-91E8-2A55B339C4D7}"/>
              </a:ext>
            </a:extLst>
          </p:cNvPr>
          <p:cNvCxnSpPr>
            <a:cxnSpLocks/>
          </p:cNvCxnSpPr>
          <p:nvPr/>
        </p:nvCxnSpPr>
        <p:spPr>
          <a:xfrm flipH="1">
            <a:off x="3391381" y="4119647"/>
            <a:ext cx="39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86FD5EB-EC8A-1263-8154-BC5354B7B5C3}"/>
              </a:ext>
            </a:extLst>
          </p:cNvPr>
          <p:cNvSpPr txBox="1"/>
          <p:nvPr/>
        </p:nvSpPr>
        <p:spPr>
          <a:xfrm>
            <a:off x="3692047" y="3907705"/>
            <a:ext cx="1661677" cy="1077218"/>
          </a:xfrm>
          <a:prstGeom prst="rect">
            <a:avLst/>
          </a:prstGeom>
          <a:noFill/>
        </p:spPr>
        <p:txBody>
          <a:bodyPr wrap="square" rtlCol="0">
            <a:spAutoFit/>
          </a:bodyPr>
          <a:lstStyle/>
          <a:p>
            <a:pPr algn="ctr"/>
            <a:r>
              <a:rPr lang="en-US" sz="1600" dirty="0">
                <a:cs typeface="Franklin Gothic Medium"/>
              </a:rPr>
              <a:t>decreases with distance from with distance from mainland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15752047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2"/>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0" name="Oval 29">
            <a:extLst>
              <a:ext uri="{FF2B5EF4-FFF2-40B4-BE49-F238E27FC236}">
                <a16:creationId xmlns:a16="http://schemas.microsoft.com/office/drawing/2014/main" id="{E3A9FF54-1441-E298-FD34-54DD09F7FBEC}"/>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D03860-C8F9-0FC5-232D-F3BC90FB5093}"/>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B3841A8-339D-BFD1-3665-84A0B50734CA}"/>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a:extLst>
              <a:ext uri="{FF2B5EF4-FFF2-40B4-BE49-F238E27FC236}">
                <a16:creationId xmlns:a16="http://schemas.microsoft.com/office/drawing/2014/main" id="{DFC1ABEA-DAF3-7786-7014-AA5FB65C9EF2}"/>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38B65EC-CF74-94DF-ED17-0DDA8C95B569}"/>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0213B3-C22F-57ED-4D33-B4BE74AD0F86}"/>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211806-0078-2FA7-EDA9-9D63F86998A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A47C6D7-889D-394B-B77B-3ED81AD34854}"/>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8" name="Oval 37">
            <a:extLst>
              <a:ext uri="{FF2B5EF4-FFF2-40B4-BE49-F238E27FC236}">
                <a16:creationId xmlns:a16="http://schemas.microsoft.com/office/drawing/2014/main" id="{6D8F2CAE-2FA7-1EC7-0AE5-E48F379CD28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Tree>
    <p:extLst>
      <p:ext uri="{BB962C8B-B14F-4D97-AF65-F5344CB8AC3E}">
        <p14:creationId xmlns:p14="http://schemas.microsoft.com/office/powerpoint/2010/main" val="37492551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2"/>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pic>
        <p:nvPicPr>
          <p:cNvPr id="4" name="Picture 3">
            <a:extLst>
              <a:ext uri="{FF2B5EF4-FFF2-40B4-BE49-F238E27FC236}">
                <a16:creationId xmlns:a16="http://schemas.microsoft.com/office/drawing/2014/main" id="{48DEF3B7-4F49-08EB-8066-C3AC30D4F0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66" t="20866"/>
          <a:stretch/>
        </p:blipFill>
        <p:spPr bwMode="auto">
          <a:xfrm>
            <a:off x="536336" y="4363091"/>
            <a:ext cx="2693399" cy="18561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AB3D0D-9565-23B5-27E3-51029518B76A}"/>
              </a:ext>
            </a:extLst>
          </p:cNvPr>
          <p:cNvSpPr txBox="1"/>
          <p:nvPr/>
        </p:nvSpPr>
        <p:spPr>
          <a:xfrm>
            <a:off x="473373" y="3285873"/>
            <a:ext cx="2693399" cy="1077218"/>
          </a:xfrm>
          <a:prstGeom prst="rect">
            <a:avLst/>
          </a:prstGeom>
          <a:noFill/>
        </p:spPr>
        <p:txBody>
          <a:bodyPr wrap="square" rtlCol="0">
            <a:spAutoFit/>
          </a:bodyPr>
          <a:lstStyle/>
          <a:p>
            <a:pPr algn="ctr"/>
            <a:r>
              <a:rPr lang="en-US" sz="1600" b="1" dirty="0">
                <a:cs typeface="Franklin Gothic Medium"/>
              </a:rPr>
              <a:t>Target effect</a:t>
            </a:r>
            <a:r>
              <a:rPr lang="en-US" sz="1600" dirty="0">
                <a:cs typeface="Franklin Gothic Medium"/>
              </a:rPr>
              <a:t>: </a:t>
            </a:r>
            <a:r>
              <a:rPr lang="en-US" sz="1600" b="1" dirty="0">
                <a:solidFill>
                  <a:srgbClr val="C00000"/>
                </a:solidFill>
                <a:cs typeface="Franklin Gothic Medium"/>
              </a:rPr>
              <a:t>larger islands have higher immigration rates</a:t>
            </a:r>
            <a:r>
              <a:rPr lang="en-US" sz="1600" dirty="0">
                <a:cs typeface="Franklin Gothic Medium"/>
              </a:rPr>
              <a:t> because they offer a bigger target to land on!</a:t>
            </a:r>
          </a:p>
        </p:txBody>
      </p:sp>
      <p:cxnSp>
        <p:nvCxnSpPr>
          <p:cNvPr id="8" name="Straight Arrow Connector 7">
            <a:extLst>
              <a:ext uri="{FF2B5EF4-FFF2-40B4-BE49-F238E27FC236}">
                <a16:creationId xmlns:a16="http://schemas.microsoft.com/office/drawing/2014/main" id="{637B09A9-75CD-35BF-AB97-E526D772DFAD}"/>
              </a:ext>
            </a:extLst>
          </p:cNvPr>
          <p:cNvCxnSpPr>
            <a:cxnSpLocks/>
          </p:cNvCxnSpPr>
          <p:nvPr/>
        </p:nvCxnSpPr>
        <p:spPr>
          <a:xfrm flipV="1">
            <a:off x="3026730" y="3142747"/>
            <a:ext cx="599304"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B587D2E3-08A8-4999-AC76-DA1D263857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81" t="1179" r="49333" b="-1"/>
          <a:stretch/>
        </p:blipFill>
        <p:spPr bwMode="auto">
          <a:xfrm>
            <a:off x="9300802" y="4392890"/>
            <a:ext cx="2334679" cy="18902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6399C-9E1B-9885-296E-DE0F0B529666}"/>
              </a:ext>
            </a:extLst>
          </p:cNvPr>
          <p:cNvSpPr txBox="1"/>
          <p:nvPr/>
        </p:nvSpPr>
        <p:spPr>
          <a:xfrm>
            <a:off x="9330913" y="3160025"/>
            <a:ext cx="2553357" cy="1323439"/>
          </a:xfrm>
          <a:prstGeom prst="rect">
            <a:avLst/>
          </a:prstGeom>
          <a:noFill/>
        </p:spPr>
        <p:txBody>
          <a:bodyPr wrap="square" rtlCol="0">
            <a:spAutoFit/>
          </a:bodyPr>
          <a:lstStyle/>
          <a:p>
            <a:pPr algn="ctr"/>
            <a:r>
              <a:rPr lang="en-US" sz="1600" b="1" dirty="0">
                <a:cs typeface="Franklin Gothic Medium"/>
              </a:rPr>
              <a:t>Rescue effect</a:t>
            </a:r>
            <a:r>
              <a:rPr lang="en-US" sz="1600" dirty="0">
                <a:cs typeface="Franklin Gothic Medium"/>
              </a:rPr>
              <a:t>: </a:t>
            </a:r>
            <a:r>
              <a:rPr lang="en-US" sz="1600" b="1" dirty="0">
                <a:solidFill>
                  <a:srgbClr val="C00000"/>
                </a:solidFill>
                <a:cs typeface="Franklin Gothic Medium"/>
              </a:rPr>
              <a:t>Closer islands have lower extinction rates </a:t>
            </a:r>
            <a:r>
              <a:rPr lang="en-US" sz="1600" dirty="0">
                <a:cs typeface="Franklin Gothic Medium"/>
              </a:rPr>
              <a:t>because they can be repopulated from the mainland!</a:t>
            </a:r>
          </a:p>
        </p:txBody>
      </p:sp>
      <p:cxnSp>
        <p:nvCxnSpPr>
          <p:cNvPr id="14" name="Straight Arrow Connector 13">
            <a:extLst>
              <a:ext uri="{FF2B5EF4-FFF2-40B4-BE49-F238E27FC236}">
                <a16:creationId xmlns:a16="http://schemas.microsoft.com/office/drawing/2014/main" id="{28F45970-844F-8473-DBDE-3312C839F483}"/>
              </a:ext>
            </a:extLst>
          </p:cNvPr>
          <p:cNvCxnSpPr>
            <a:cxnSpLocks/>
          </p:cNvCxnSpPr>
          <p:nvPr/>
        </p:nvCxnSpPr>
        <p:spPr>
          <a:xfrm flipH="1" flipV="1">
            <a:off x="8358264" y="3142747"/>
            <a:ext cx="972649"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06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this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2"/>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3"/>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4"/>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Tree>
    <p:extLst>
      <p:ext uri="{BB962C8B-B14F-4D97-AF65-F5344CB8AC3E}">
        <p14:creationId xmlns:p14="http://schemas.microsoft.com/office/powerpoint/2010/main" val="5074967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this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3"/>
          <a:stretch>
            <a:fillRect/>
          </a:stretch>
        </p:blipFill>
        <p:spPr>
          <a:xfrm>
            <a:off x="388555" y="1113880"/>
            <a:ext cx="5626976" cy="4379572"/>
          </a:xfrm>
          <a:prstGeom prst="rect">
            <a:avLst/>
          </a:prstGeom>
        </p:spPr>
      </p:pic>
    </p:spTree>
    <p:extLst>
      <p:ext uri="{BB962C8B-B14F-4D97-AF65-F5344CB8AC3E}">
        <p14:creationId xmlns:p14="http://schemas.microsoft.com/office/powerpoint/2010/main" val="33474113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In subsequent work, </a:t>
            </a:r>
            <a:r>
              <a:rPr lang="en-US" sz="3200" dirty="0" err="1">
                <a:latin typeface="+mn-lt"/>
              </a:rPr>
              <a:t>Simberloff</a:t>
            </a:r>
            <a:r>
              <a:rPr lang="en-US" sz="3200" dirty="0">
                <a:latin typeface="+mn-lt"/>
              </a:rPr>
              <a:t> demonstrated the area effect by actually removing entire chunks out of islands and censusing species!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519446"/>
            <a:ext cx="6096000" cy="338554"/>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1976. </a:t>
            </a:r>
            <a:r>
              <a:rPr lang="en-US" sz="1600" i="1" dirty="0">
                <a:cs typeface="Franklin Gothic Medium"/>
              </a:rPr>
              <a:t>Ecology.</a:t>
            </a:r>
            <a:endParaRPr lang="en-US" sz="1600" dirty="0">
              <a:cs typeface="Franklin Gothic Medium"/>
            </a:endParaRPr>
          </a:p>
        </p:txBody>
      </p:sp>
      <p:pic>
        <p:nvPicPr>
          <p:cNvPr id="4" name="Picture 3" descr="A picture containing antenna, different&#10;&#10;Description automatically generated">
            <a:extLst>
              <a:ext uri="{FF2B5EF4-FFF2-40B4-BE49-F238E27FC236}">
                <a16:creationId xmlns:a16="http://schemas.microsoft.com/office/drawing/2014/main" id="{E6BF9724-3769-7297-1318-4073AA6E754B}"/>
              </a:ext>
            </a:extLst>
          </p:cNvPr>
          <p:cNvPicPr>
            <a:picLocks noChangeAspect="1"/>
          </p:cNvPicPr>
          <p:nvPr/>
        </p:nvPicPr>
        <p:blipFill>
          <a:blip r:embed="rId2"/>
          <a:stretch>
            <a:fillRect/>
          </a:stretch>
        </p:blipFill>
        <p:spPr>
          <a:xfrm>
            <a:off x="6372902" y="1944447"/>
            <a:ext cx="4974767" cy="4744276"/>
          </a:xfrm>
          <a:prstGeom prst="rect">
            <a:avLst/>
          </a:prstGeom>
        </p:spPr>
      </p:pic>
      <p:pic>
        <p:nvPicPr>
          <p:cNvPr id="9" name="Picture 8" descr="A picture containing text, outdoor, beach&#10;&#10;Description automatically generated">
            <a:extLst>
              <a:ext uri="{FF2B5EF4-FFF2-40B4-BE49-F238E27FC236}">
                <a16:creationId xmlns:a16="http://schemas.microsoft.com/office/drawing/2014/main" id="{D415AFD9-13D6-7D65-D00F-69CB9D6626F9}"/>
              </a:ext>
            </a:extLst>
          </p:cNvPr>
          <p:cNvPicPr>
            <a:picLocks noChangeAspect="1"/>
          </p:cNvPicPr>
          <p:nvPr/>
        </p:nvPicPr>
        <p:blipFill rotWithShape="1">
          <a:blip r:embed="rId3"/>
          <a:srcRect r="35135"/>
          <a:stretch/>
        </p:blipFill>
        <p:spPr>
          <a:xfrm>
            <a:off x="2253575" y="5057744"/>
            <a:ext cx="4210287" cy="1800256"/>
          </a:xfrm>
          <a:prstGeom prst="rect">
            <a:avLst/>
          </a:prstGeom>
          <a:ln>
            <a:noFill/>
          </a:ln>
          <a:effectLst>
            <a:softEdge rad="112500"/>
          </a:effectLst>
        </p:spPr>
      </p:pic>
      <p:pic>
        <p:nvPicPr>
          <p:cNvPr id="11" name="Picture 10" descr="Diagram&#10;&#10;Description automatically generated with medium confidence">
            <a:extLst>
              <a:ext uri="{FF2B5EF4-FFF2-40B4-BE49-F238E27FC236}">
                <a16:creationId xmlns:a16="http://schemas.microsoft.com/office/drawing/2014/main" id="{332F125B-D8E8-5961-B160-24D7D9EB8803}"/>
              </a:ext>
            </a:extLst>
          </p:cNvPr>
          <p:cNvPicPr>
            <a:picLocks noChangeAspect="1"/>
          </p:cNvPicPr>
          <p:nvPr/>
        </p:nvPicPr>
        <p:blipFill>
          <a:blip r:embed="rId4"/>
          <a:stretch>
            <a:fillRect/>
          </a:stretch>
        </p:blipFill>
        <p:spPr>
          <a:xfrm>
            <a:off x="375126" y="1352250"/>
            <a:ext cx="3426372" cy="3632329"/>
          </a:xfrm>
          <a:prstGeom prst="rect">
            <a:avLst/>
          </a:prstGeom>
        </p:spPr>
      </p:pic>
      <p:sp>
        <p:nvSpPr>
          <p:cNvPr id="12" name="TextBox 11">
            <a:extLst>
              <a:ext uri="{FF2B5EF4-FFF2-40B4-BE49-F238E27FC236}">
                <a16:creationId xmlns:a16="http://schemas.microsoft.com/office/drawing/2014/main" id="{495C6861-5D59-239E-FA06-4CD9201B9A9C}"/>
              </a:ext>
            </a:extLst>
          </p:cNvPr>
          <p:cNvSpPr txBox="1"/>
          <p:nvPr/>
        </p:nvSpPr>
        <p:spPr>
          <a:xfrm>
            <a:off x="6576573" y="1444865"/>
            <a:ext cx="5240301" cy="769441"/>
          </a:xfrm>
          <a:prstGeom prst="rect">
            <a:avLst/>
          </a:prstGeom>
          <a:noFill/>
        </p:spPr>
        <p:txBody>
          <a:bodyPr wrap="square" rtlCol="0">
            <a:spAutoFit/>
          </a:bodyPr>
          <a:lstStyle/>
          <a:p>
            <a:pPr algn="ctr"/>
            <a:r>
              <a:rPr lang="en-US" sz="2200" dirty="0">
                <a:cs typeface="Franklin Gothic Medium"/>
              </a:rPr>
              <a:t>log-log plot of island area and species count before and after land removal!</a:t>
            </a:r>
          </a:p>
        </p:txBody>
      </p:sp>
      <p:sp>
        <p:nvSpPr>
          <p:cNvPr id="13" name="TextBox 12">
            <a:extLst>
              <a:ext uri="{FF2B5EF4-FFF2-40B4-BE49-F238E27FC236}">
                <a16:creationId xmlns:a16="http://schemas.microsoft.com/office/drawing/2014/main" id="{3495229E-455D-7A90-60CE-5061A609BB1F}"/>
              </a:ext>
            </a:extLst>
          </p:cNvPr>
          <p:cNvSpPr txBox="1"/>
          <p:nvPr/>
        </p:nvSpPr>
        <p:spPr>
          <a:xfrm>
            <a:off x="3481318" y="2269989"/>
            <a:ext cx="2891584" cy="2123658"/>
          </a:xfrm>
          <a:prstGeom prst="rect">
            <a:avLst/>
          </a:prstGeom>
          <a:noFill/>
        </p:spPr>
        <p:txBody>
          <a:bodyPr wrap="square" rtlCol="0">
            <a:spAutoFit/>
          </a:bodyPr>
          <a:lstStyle/>
          <a:p>
            <a:pPr algn="ctr"/>
            <a:r>
              <a:rPr lang="en-US" sz="2200" dirty="0">
                <a:cs typeface="Franklin Gothic Medium"/>
              </a:rPr>
              <a:t>Pre-land removal species accumulation curves demonstrate that a sufficient quantity of biodiversity was sampled.</a:t>
            </a:r>
          </a:p>
        </p:txBody>
      </p:sp>
      <p:cxnSp>
        <p:nvCxnSpPr>
          <p:cNvPr id="14" name="Straight Arrow Connector 13">
            <a:extLst>
              <a:ext uri="{FF2B5EF4-FFF2-40B4-BE49-F238E27FC236}">
                <a16:creationId xmlns:a16="http://schemas.microsoft.com/office/drawing/2014/main" id="{0CED8708-BCC4-FB46-4A17-DF85DD5A03A2}"/>
              </a:ext>
            </a:extLst>
          </p:cNvPr>
          <p:cNvCxnSpPr>
            <a:cxnSpLocks/>
          </p:cNvCxnSpPr>
          <p:nvPr/>
        </p:nvCxnSpPr>
        <p:spPr>
          <a:xfrm flipH="1" flipV="1">
            <a:off x="3899724" y="1944447"/>
            <a:ext cx="556662" cy="300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6555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11" name="Picture 10" descr="Chart, scatter chart&#10;&#10;Description automatically generated">
            <a:extLst>
              <a:ext uri="{FF2B5EF4-FFF2-40B4-BE49-F238E27FC236}">
                <a16:creationId xmlns:a16="http://schemas.microsoft.com/office/drawing/2014/main" id="{30AFD0B8-F5A5-3751-0A1D-BC27EFDF479C}"/>
              </a:ext>
            </a:extLst>
          </p:cNvPr>
          <p:cNvPicPr>
            <a:picLocks noChangeAspect="1"/>
          </p:cNvPicPr>
          <p:nvPr/>
        </p:nvPicPr>
        <p:blipFill>
          <a:blip r:embed="rId2"/>
          <a:stretch>
            <a:fillRect/>
          </a:stretch>
        </p:blipFill>
        <p:spPr>
          <a:xfrm>
            <a:off x="471375" y="1979815"/>
            <a:ext cx="5507422" cy="3994019"/>
          </a:xfrm>
          <a:prstGeom prst="rect">
            <a:avLst/>
          </a:prstGeom>
        </p:spPr>
      </p:pic>
      <p:pic>
        <p:nvPicPr>
          <p:cNvPr id="13" name="Picture 12" descr="Chart, scatter chart&#10;&#10;Description automatically generated">
            <a:extLst>
              <a:ext uri="{FF2B5EF4-FFF2-40B4-BE49-F238E27FC236}">
                <a16:creationId xmlns:a16="http://schemas.microsoft.com/office/drawing/2014/main" id="{26583891-F27A-758B-DC0A-0725EBE4E9F5}"/>
              </a:ext>
            </a:extLst>
          </p:cNvPr>
          <p:cNvPicPr>
            <a:picLocks noChangeAspect="1"/>
          </p:cNvPicPr>
          <p:nvPr/>
        </p:nvPicPr>
        <p:blipFill>
          <a:blip r:embed="rId3"/>
          <a:stretch>
            <a:fillRect/>
          </a:stretch>
        </p:blipFill>
        <p:spPr>
          <a:xfrm>
            <a:off x="5848512" y="1829394"/>
            <a:ext cx="4891970" cy="4201077"/>
          </a:xfrm>
          <a:prstGeom prst="rect">
            <a:avLst/>
          </a:prstGeom>
        </p:spPr>
      </p:pic>
      <p:sp>
        <p:nvSpPr>
          <p:cNvPr id="14" name="TextBox 13">
            <a:extLst>
              <a:ext uri="{FF2B5EF4-FFF2-40B4-BE49-F238E27FC236}">
                <a16:creationId xmlns:a16="http://schemas.microsoft.com/office/drawing/2014/main" id="{35D7FD93-278C-E243-C4E3-9A2A025F4BE7}"/>
              </a:ext>
            </a:extLst>
          </p:cNvPr>
          <p:cNvSpPr txBox="1"/>
          <p:nvPr/>
        </p:nvSpPr>
        <p:spPr>
          <a:xfrm>
            <a:off x="1183010" y="1636028"/>
            <a:ext cx="3336332" cy="1200329"/>
          </a:xfrm>
          <a:prstGeom prst="rect">
            <a:avLst/>
          </a:prstGeom>
          <a:noFill/>
        </p:spPr>
        <p:txBody>
          <a:bodyPr wrap="square" rtlCol="0">
            <a:spAutoFit/>
          </a:bodyPr>
          <a:lstStyle/>
          <a:p>
            <a:r>
              <a:rPr lang="en-US" b="1" dirty="0">
                <a:solidFill>
                  <a:srgbClr val="C00000"/>
                </a:solidFill>
                <a:cs typeface="Franklin Gothic Medium"/>
              </a:rPr>
              <a:t>Area effect:</a:t>
            </a:r>
          </a:p>
          <a:p>
            <a:r>
              <a:rPr lang="en-US" dirty="0">
                <a:cs typeface="Franklin Gothic Medium"/>
              </a:rPr>
              <a:t>Island size and resident, non-marine bird species number near New Guinea</a:t>
            </a:r>
          </a:p>
        </p:txBody>
      </p:sp>
      <p:sp>
        <p:nvSpPr>
          <p:cNvPr id="17" name="TextBox 16">
            <a:extLst>
              <a:ext uri="{FF2B5EF4-FFF2-40B4-BE49-F238E27FC236}">
                <a16:creationId xmlns:a16="http://schemas.microsoft.com/office/drawing/2014/main" id="{FE4A2D55-F2BB-0A3A-7FC9-0D0E907F3E10}"/>
              </a:ext>
            </a:extLst>
          </p:cNvPr>
          <p:cNvSpPr txBox="1"/>
          <p:nvPr/>
        </p:nvSpPr>
        <p:spPr>
          <a:xfrm>
            <a:off x="7798413" y="1636028"/>
            <a:ext cx="4042585" cy="1169551"/>
          </a:xfrm>
          <a:prstGeom prst="rect">
            <a:avLst/>
          </a:prstGeom>
          <a:noFill/>
        </p:spPr>
        <p:txBody>
          <a:bodyPr wrap="square" rtlCol="0">
            <a:spAutoFit/>
          </a:bodyPr>
          <a:lstStyle/>
          <a:p>
            <a:pPr algn="r"/>
            <a:r>
              <a:rPr lang="en-US" b="1" dirty="0">
                <a:solidFill>
                  <a:srgbClr val="C00000"/>
                </a:solidFill>
                <a:cs typeface="Franklin Gothic Medium"/>
              </a:rPr>
              <a:t>Distance effect:</a:t>
            </a:r>
            <a:endParaRPr lang="en-US" dirty="0">
              <a:cs typeface="Franklin Gothic Medium"/>
            </a:endParaRPr>
          </a:p>
          <a:p>
            <a:pPr algn="r"/>
            <a:r>
              <a:rPr lang="en-US" dirty="0">
                <a:cs typeface="Franklin Gothic Medium"/>
              </a:rPr>
              <a:t>Island resident, non-marine bird species count by distance from New Guinea </a:t>
            </a:r>
            <a:r>
              <a:rPr lang="en-US" sz="1600" dirty="0">
                <a:cs typeface="Franklin Gothic Medium"/>
              </a:rPr>
              <a:t>(standardized by area)</a:t>
            </a:r>
          </a:p>
        </p:txBody>
      </p:sp>
    </p:spTree>
    <p:extLst>
      <p:ext uri="{BB962C8B-B14F-4D97-AF65-F5344CB8AC3E}">
        <p14:creationId xmlns:p14="http://schemas.microsoft.com/office/powerpoint/2010/main" val="35328096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2" name="Content Placeholder 8" descr="Circle&#10;&#10;Description automatically generated">
            <a:extLst>
              <a:ext uri="{FF2B5EF4-FFF2-40B4-BE49-F238E27FC236}">
                <a16:creationId xmlns:a16="http://schemas.microsoft.com/office/drawing/2014/main" id="{D1527B1D-1FAD-DCFD-7E66-5C1D447EB437}"/>
              </a:ext>
            </a:extLst>
          </p:cNvPr>
          <p:cNvPicPr>
            <a:picLocks noGrp="1" noChangeAspect="1"/>
          </p:cNvPicPr>
          <p:nvPr>
            <p:ph idx="1"/>
          </p:nvPr>
        </p:nvPicPr>
        <p:blipFill>
          <a:blip r:embed="rId2"/>
          <a:stretch>
            <a:fillRect/>
          </a:stretch>
        </p:blipFill>
        <p:spPr>
          <a:xfrm>
            <a:off x="5208068" y="1469621"/>
            <a:ext cx="2377195" cy="4351338"/>
          </a:xfrm>
        </p:spPr>
      </p:pic>
      <p:pic>
        <p:nvPicPr>
          <p:cNvPr id="51202" name="Picture 2">
            <a:extLst>
              <a:ext uri="{FF2B5EF4-FFF2-40B4-BE49-F238E27FC236}">
                <a16:creationId xmlns:a16="http://schemas.microsoft.com/office/drawing/2014/main" id="{0BC1B66E-E033-DBA7-B08B-7D5C76FC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689" y="2317765"/>
            <a:ext cx="2542628" cy="2542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230EFE-FA98-38A2-C90F-E719403B0A31}"/>
              </a:ext>
            </a:extLst>
          </p:cNvPr>
          <p:cNvSpPr txBox="1"/>
          <p:nvPr/>
        </p:nvSpPr>
        <p:spPr>
          <a:xfrm>
            <a:off x="4561489" y="5959889"/>
            <a:ext cx="4011195" cy="923330"/>
          </a:xfrm>
          <a:prstGeom prst="rect">
            <a:avLst/>
          </a:prstGeom>
          <a:noFill/>
        </p:spPr>
        <p:txBody>
          <a:bodyPr wrap="square" rtlCol="0">
            <a:spAutoFit/>
          </a:bodyPr>
          <a:lstStyle/>
          <a:p>
            <a:pPr algn="ctr"/>
            <a:r>
              <a:rPr lang="en-US" b="1" dirty="0">
                <a:solidFill>
                  <a:srgbClr val="C00000"/>
                </a:solidFill>
                <a:cs typeface="Franklin Gothic Medium"/>
              </a:rPr>
              <a:t>Reserve design</a:t>
            </a:r>
            <a:r>
              <a:rPr lang="en-US" dirty="0">
                <a:cs typeface="Franklin Gothic Medium"/>
              </a:rPr>
              <a:t> estimated to protect the largest number of species based on island biogeography theory</a:t>
            </a:r>
            <a:endParaRPr lang="en-US" sz="1600" dirty="0">
              <a:cs typeface="Franklin Gothic Medium"/>
            </a:endParaRPr>
          </a:p>
        </p:txBody>
      </p:sp>
      <p:sp>
        <p:nvSpPr>
          <p:cNvPr id="4" name="Right Brace 3">
            <a:extLst>
              <a:ext uri="{FF2B5EF4-FFF2-40B4-BE49-F238E27FC236}">
                <a16:creationId xmlns:a16="http://schemas.microsoft.com/office/drawing/2014/main" id="{85BB08E3-60B8-D9BB-9ED2-F84ECB31DCD6}"/>
              </a:ext>
            </a:extLst>
          </p:cNvPr>
          <p:cNvSpPr/>
          <p:nvPr/>
        </p:nvSpPr>
        <p:spPr>
          <a:xfrm rot="5400000">
            <a:off x="5649812" y="5200426"/>
            <a:ext cx="211443" cy="128226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44C9E0B-7BD9-923C-45F8-FB0C823ECB4B}"/>
              </a:ext>
            </a:extLst>
          </p:cNvPr>
          <p:cNvSpPr txBox="1"/>
          <p:nvPr/>
        </p:nvSpPr>
        <p:spPr>
          <a:xfrm>
            <a:off x="9038405" y="5066437"/>
            <a:ext cx="2377196" cy="769441"/>
          </a:xfrm>
          <a:prstGeom prst="rect">
            <a:avLst/>
          </a:prstGeom>
          <a:noFill/>
        </p:spPr>
        <p:txBody>
          <a:bodyPr wrap="square" rtlCol="0">
            <a:spAutoFit/>
          </a:bodyPr>
          <a:lstStyle/>
          <a:p>
            <a:pPr algn="r"/>
            <a:r>
              <a:rPr lang="en-US" sz="2600" dirty="0">
                <a:cs typeface="Franklin Gothic Medium"/>
              </a:rPr>
              <a:t>“</a:t>
            </a:r>
            <a:r>
              <a:rPr lang="en-US" sz="2600" b="1" dirty="0">
                <a:solidFill>
                  <a:srgbClr val="C00000"/>
                </a:solidFill>
                <a:cs typeface="Franklin Gothic Medium"/>
              </a:rPr>
              <a:t>SLOSS</a:t>
            </a:r>
            <a:r>
              <a:rPr lang="en-US" sz="2600" dirty="0">
                <a:cs typeface="Franklin Gothic Medium"/>
              </a:rPr>
              <a:t>” debate</a:t>
            </a:r>
          </a:p>
          <a:p>
            <a:pPr algn="ctr"/>
            <a:r>
              <a:rPr lang="en-US" dirty="0">
                <a:cs typeface="Franklin Gothic Medium"/>
              </a:rPr>
              <a:t>(1970s-1980s)</a:t>
            </a:r>
          </a:p>
        </p:txBody>
      </p:sp>
      <p:pic>
        <p:nvPicPr>
          <p:cNvPr id="9" name="Picture 8" descr="Chart, scatter chart&#10;&#10;Description automatically generated">
            <a:extLst>
              <a:ext uri="{FF2B5EF4-FFF2-40B4-BE49-F238E27FC236}">
                <a16:creationId xmlns:a16="http://schemas.microsoft.com/office/drawing/2014/main" id="{BA7E821D-AEBC-C165-C04C-0F6F49AE21B8}"/>
              </a:ext>
            </a:extLst>
          </p:cNvPr>
          <p:cNvPicPr>
            <a:picLocks noChangeAspect="1"/>
          </p:cNvPicPr>
          <p:nvPr/>
        </p:nvPicPr>
        <p:blipFill>
          <a:blip r:embed="rId4"/>
          <a:stretch>
            <a:fillRect/>
          </a:stretch>
        </p:blipFill>
        <p:spPr>
          <a:xfrm>
            <a:off x="90498" y="2028942"/>
            <a:ext cx="3829860" cy="4015448"/>
          </a:xfrm>
          <a:prstGeom prst="rect">
            <a:avLst/>
          </a:prstGeom>
        </p:spPr>
      </p:pic>
      <p:sp>
        <p:nvSpPr>
          <p:cNvPr id="10" name="TextBox 9">
            <a:extLst>
              <a:ext uri="{FF2B5EF4-FFF2-40B4-BE49-F238E27FC236}">
                <a16:creationId xmlns:a16="http://schemas.microsoft.com/office/drawing/2014/main" id="{29A7BAC4-6D4A-F7B8-A94B-1A695C703BA7}"/>
              </a:ext>
            </a:extLst>
          </p:cNvPr>
          <p:cNvSpPr txBox="1"/>
          <p:nvPr/>
        </p:nvSpPr>
        <p:spPr>
          <a:xfrm>
            <a:off x="424170" y="1215332"/>
            <a:ext cx="4011195" cy="923330"/>
          </a:xfrm>
          <a:prstGeom prst="rect">
            <a:avLst/>
          </a:prstGeom>
          <a:noFill/>
        </p:spPr>
        <p:txBody>
          <a:bodyPr wrap="square" rtlCol="0">
            <a:spAutoFit/>
          </a:bodyPr>
          <a:lstStyle/>
          <a:p>
            <a:r>
              <a:rPr lang="en-US" dirty="0">
                <a:cs typeface="Franklin Gothic Medium"/>
              </a:rPr>
              <a:t>Mammalian extirpations post-establishment by area size in western North American national parks</a:t>
            </a:r>
            <a:endParaRPr lang="en-US" sz="1600" dirty="0">
              <a:cs typeface="Franklin Gothic Medium"/>
            </a:endParaRPr>
          </a:p>
        </p:txBody>
      </p:sp>
      <p:sp>
        <p:nvSpPr>
          <p:cNvPr id="12" name="TextBox 11">
            <a:extLst>
              <a:ext uri="{FF2B5EF4-FFF2-40B4-BE49-F238E27FC236}">
                <a16:creationId xmlns:a16="http://schemas.microsoft.com/office/drawing/2014/main" id="{772A91C3-E25C-5C59-53D5-DA5B6A6FCA16}"/>
              </a:ext>
            </a:extLst>
          </p:cNvPr>
          <p:cNvSpPr txBox="1"/>
          <p:nvPr/>
        </p:nvSpPr>
        <p:spPr>
          <a:xfrm>
            <a:off x="-1" y="6544665"/>
            <a:ext cx="6096000" cy="338554"/>
          </a:xfrm>
          <a:prstGeom prst="rect">
            <a:avLst/>
          </a:prstGeom>
          <a:noFill/>
        </p:spPr>
        <p:txBody>
          <a:bodyPr wrap="square" rtlCol="0">
            <a:spAutoFit/>
          </a:bodyPr>
          <a:lstStyle/>
          <a:p>
            <a:r>
              <a:rPr lang="en-US" sz="1600" dirty="0">
                <a:cs typeface="Franklin Gothic Medium"/>
              </a:rPr>
              <a:t>Newmark. 1987.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41776672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054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3916017"/>
            <a:ext cx="12039177" cy="2941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3221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Tree>
    <p:extLst>
      <p:ext uri="{BB962C8B-B14F-4D97-AF65-F5344CB8AC3E}">
        <p14:creationId xmlns:p14="http://schemas.microsoft.com/office/powerpoint/2010/main" val="38975122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42" name="Oval 41">
            <a:extLst>
              <a:ext uri="{FF2B5EF4-FFF2-40B4-BE49-F238E27FC236}">
                <a16:creationId xmlns:a16="http://schemas.microsoft.com/office/drawing/2014/main" id="{0A982A84-B79A-16EA-8732-B2DCE4C61312}"/>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43" name="Oval 42">
            <a:extLst>
              <a:ext uri="{FF2B5EF4-FFF2-40B4-BE49-F238E27FC236}">
                <a16:creationId xmlns:a16="http://schemas.microsoft.com/office/drawing/2014/main" id="{834DFF80-E166-4398-C1FC-15781F0FCD00}"/>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44" name="Oval 43">
            <a:extLst>
              <a:ext uri="{FF2B5EF4-FFF2-40B4-BE49-F238E27FC236}">
                <a16:creationId xmlns:a16="http://schemas.microsoft.com/office/drawing/2014/main" id="{F1501D29-C019-F027-A50E-E427836A88CD}"/>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45" name="Triangle 44">
            <a:extLst>
              <a:ext uri="{FF2B5EF4-FFF2-40B4-BE49-F238E27FC236}">
                <a16:creationId xmlns:a16="http://schemas.microsoft.com/office/drawing/2014/main" id="{7D76619F-746C-1E8B-2711-D605FE5727E2}"/>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13D44715-6F29-CAE7-25BB-07FB10102456}"/>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D94D3B-E0B1-DD3C-900E-5B20A329040C}"/>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1FA92B1-FA5D-A02A-5FCB-A9018758212A}"/>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4F7D68D-B118-EC6E-51EF-E98EC490F0C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5AD4EC-E186-6F8A-1DFC-FAE6B9B44943}"/>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iangle 50">
            <a:extLst>
              <a:ext uri="{FF2B5EF4-FFF2-40B4-BE49-F238E27FC236}">
                <a16:creationId xmlns:a16="http://schemas.microsoft.com/office/drawing/2014/main" id="{D90B9649-8010-A4B7-FABD-6B82D5764C6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F0C98E-9262-BC13-3503-A5BC0ED18234}"/>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2FD6D6-002C-DC45-731E-33512D55B477}"/>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916259-398F-21C8-F392-0E71D42346DA}"/>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32458374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p:sp>
        <p:nvSpPr>
          <p:cNvPr id="41" name="TextBox 40">
            <a:extLst>
              <a:ext uri="{FF2B5EF4-FFF2-40B4-BE49-F238E27FC236}">
                <a16:creationId xmlns:a16="http://schemas.microsoft.com/office/drawing/2014/main" id="{79319D68-C05B-A4CC-3AD0-A00DB6178DC2}"/>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0755124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BDA5FC-FDB4-1A60-EDC6-CCB7FD572FED}"/>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6602817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7E30D-2D09-CD2D-2001-F3D21D70E213}"/>
                  </a:ext>
                </a:extLst>
              </p:cNvPr>
              <p:cNvSpPr txBox="1"/>
              <p:nvPr/>
            </p:nvSpPr>
            <p:spPr>
              <a:xfrm>
                <a:off x="245376" y="5212553"/>
                <a:ext cx="2987380" cy="1614673"/>
              </a:xfrm>
              <a:prstGeom prst="rect">
                <a:avLst/>
              </a:prstGeom>
              <a:noFill/>
            </p:spPr>
            <p:txBody>
              <a:bodyPr wrap="square" rtlCol="0">
                <a:spAutoFit/>
              </a:bodyPr>
              <a:lstStyle/>
              <a:p>
                <a:pPr algn="ctr"/>
                <a14:m>
                  <m:oMath xmlns:m="http://schemas.openxmlformats.org/officeDocument/2006/math">
                    <m:r>
                      <m:rPr>
                        <m:sty m:val="p"/>
                      </m:rPr>
                      <a:rPr lang="el-GR" sz="2200" i="1" dirty="0" smtClean="0">
                        <a:solidFill>
                          <a:srgbClr val="C00000"/>
                        </a:solidFill>
                        <a:latin typeface="Cambria Math" panose="02040503050406030204" pitchFamily="18" charset="0"/>
                        <a:ea typeface="Cambria Math" panose="02040503050406030204" pitchFamily="18" charset="0"/>
                        <a:cs typeface="Franklin Gothic Medium"/>
                      </a:rPr>
                      <m:t>β</m:t>
                    </m:r>
                    <m:r>
                      <a:rPr lang="en-US" sz="2200" b="0" i="1" dirty="0" smtClean="0">
                        <a:solidFill>
                          <a:srgbClr val="C00000"/>
                        </a:solidFill>
                        <a:latin typeface="Cambria Math" panose="02040503050406030204" pitchFamily="18" charset="0"/>
                        <a:ea typeface="Cambria Math" panose="02040503050406030204" pitchFamily="18" charset="0"/>
                        <a:cs typeface="Franklin Gothic Medium"/>
                      </a:rPr>
                      <m:t> </m:t>
                    </m:r>
                  </m:oMath>
                </a14:m>
                <a:r>
                  <a:rPr lang="en-US" sz="2200" dirty="0">
                    <a:solidFill>
                      <a:srgbClr val="C00000"/>
                    </a:solidFill>
                    <a:cs typeface="Franklin Gothic Medium"/>
                  </a:rPr>
                  <a:t>– diversity = ratio between landscape and local species diversity, either </a:t>
                </a:r>
                <a14:m>
                  <m:oMath xmlns:m="http://schemas.openxmlformats.org/officeDocument/2006/math">
                    <m:d>
                      <m:dPr>
                        <m:ctrlPr>
                          <a:rPr lang="en-US" sz="2200" i="1" smtClean="0">
                            <a:solidFill>
                              <a:srgbClr val="C00000"/>
                            </a:solidFill>
                            <a:latin typeface="Cambria Math" panose="02040503050406030204" pitchFamily="18" charset="0"/>
                          </a:rPr>
                        </m:ctrlPr>
                      </m:dPr>
                      <m:e>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ea typeface="Cambria Math" panose="02040503050406030204" pitchFamily="18" charset="0"/>
                              </a:rPr>
                              <m:t>𝛾</m:t>
                            </m:r>
                          </m:num>
                          <m:den>
                            <m:r>
                              <a:rPr lang="en-US" sz="2200" i="1" smtClean="0">
                                <a:solidFill>
                                  <a:srgbClr val="C00000"/>
                                </a:solidFill>
                                <a:latin typeface="Cambria Math" panose="02040503050406030204" pitchFamily="18" charset="0"/>
                                <a:ea typeface="Cambria Math" panose="02040503050406030204" pitchFamily="18" charset="0"/>
                              </a:rPr>
                              <m:t>𝛼</m:t>
                            </m:r>
                          </m:den>
                        </m:f>
                      </m:e>
                    </m:d>
                  </m:oMath>
                </a14:m>
                <a:r>
                  <a:rPr lang="en-US" sz="2200" dirty="0">
                    <a:solidFill>
                      <a:srgbClr val="C00000"/>
                    </a:solidFill>
                    <a:cs typeface="Franklin Gothic Medium"/>
                  </a:rPr>
                  <a:t> or </a:t>
                </a:r>
                <a14:m>
                  <m:oMath xmlns:m="http://schemas.openxmlformats.org/officeDocument/2006/math">
                    <m:d>
                      <m:dPr>
                        <m:ctrlPr>
                          <a:rPr lang="en-US" sz="2200" i="1">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𝛾</m:t>
                        </m:r>
                        <m:r>
                          <m:rPr>
                            <m:nor/>
                          </m:rPr>
                          <a:rPr lang="en-US" sz="2200" b="0" i="0" smtClean="0">
                            <a:solidFill>
                              <a:srgbClr val="C00000"/>
                            </a:solidFill>
                            <a:latin typeface="Cambria Math" panose="02040503050406030204" pitchFamily="18" charset="0"/>
                            <a:ea typeface="Cambria Math" panose="02040503050406030204" pitchFamily="18" charset="0"/>
                          </a:rPr>
                          <m:t>−</m:t>
                        </m:r>
                        <m:r>
                          <a:rPr lang="en-US" sz="2200" i="1">
                            <a:solidFill>
                              <a:srgbClr val="C00000"/>
                            </a:solidFill>
                            <a:latin typeface="Cambria Math" panose="02040503050406030204" pitchFamily="18" charset="0"/>
                            <a:ea typeface="Cambria Math" panose="02040503050406030204" pitchFamily="18" charset="0"/>
                          </a:rPr>
                          <m:t>𝛼</m:t>
                        </m:r>
                      </m:e>
                    </m:d>
                  </m:oMath>
                </a14:m>
                <a:endParaRPr lang="en-US" sz="2200" dirty="0">
                  <a:solidFill>
                    <a:srgbClr val="C00000"/>
                  </a:solidFill>
                  <a:cs typeface="Franklin Gothic Medium"/>
                </a:endParaRPr>
              </a:p>
            </p:txBody>
          </p:sp>
        </mc:Choice>
        <mc:Fallback xmlns="">
          <p:sp>
            <p:nvSpPr>
              <p:cNvPr id="9" name="TextBox 8">
                <a:extLst>
                  <a:ext uri="{FF2B5EF4-FFF2-40B4-BE49-F238E27FC236}">
                    <a16:creationId xmlns:a16="http://schemas.microsoft.com/office/drawing/2014/main" id="{6797E30D-2D09-CD2D-2001-F3D21D70E213}"/>
                  </a:ext>
                </a:extLst>
              </p:cNvPr>
              <p:cNvSpPr txBox="1">
                <a:spLocks noRot="1" noChangeAspect="1" noMove="1" noResize="1" noEditPoints="1" noAdjustHandles="1" noChangeArrowheads="1" noChangeShapeType="1" noTextEdit="1"/>
              </p:cNvSpPr>
              <p:nvPr/>
            </p:nvSpPr>
            <p:spPr>
              <a:xfrm>
                <a:off x="245376" y="5212553"/>
                <a:ext cx="2987380" cy="1614673"/>
              </a:xfrm>
              <a:prstGeom prst="rect">
                <a:avLst/>
              </a:prstGeom>
              <a:blipFill>
                <a:blip r:embed="rId5"/>
                <a:stretch>
                  <a:fillRect l="-847" t="-2344" r="-2966" b="-234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0077582-131F-10E7-3451-17E357CA5A5B}"/>
              </a:ext>
            </a:extLst>
          </p:cNvPr>
          <p:cNvCxnSpPr>
            <a:cxnSpLocks/>
          </p:cNvCxnSpPr>
          <p:nvPr/>
        </p:nvCxnSpPr>
        <p:spPr>
          <a:xfrm flipV="1">
            <a:off x="4472730" y="4490039"/>
            <a:ext cx="900371" cy="599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02C590-807D-1EB3-29E9-2A4A2295DCF0}"/>
              </a:ext>
            </a:extLst>
          </p:cNvPr>
          <p:cNvSpPr txBox="1"/>
          <p:nvPr/>
        </p:nvSpPr>
        <p:spPr>
          <a:xfrm>
            <a:off x="2852334" y="5061170"/>
            <a:ext cx="1904445" cy="369332"/>
          </a:xfrm>
          <a:prstGeom prst="rect">
            <a:avLst/>
          </a:prstGeom>
          <a:noFill/>
        </p:spPr>
        <p:txBody>
          <a:bodyPr wrap="square">
            <a:spAutoFit/>
          </a:bodyPr>
          <a:lstStyle/>
          <a:p>
            <a:pPr algn="ctr"/>
            <a:r>
              <a:rPr lang="en-US" sz="1800" dirty="0">
                <a:solidFill>
                  <a:srgbClr val="C00000"/>
                </a:solidFill>
                <a:cs typeface="Franklin Gothic Medium"/>
              </a:rPr>
              <a:t>(here = 1.25 or 1)</a:t>
            </a:r>
          </a:p>
        </p:txBody>
      </p:sp>
      <p:cxnSp>
        <p:nvCxnSpPr>
          <p:cNvPr id="24" name="Straight Arrow Connector 23">
            <a:extLst>
              <a:ext uri="{FF2B5EF4-FFF2-40B4-BE49-F238E27FC236}">
                <a16:creationId xmlns:a16="http://schemas.microsoft.com/office/drawing/2014/main" id="{5567717B-1445-1B3E-E584-5ED4813CA5A8}"/>
              </a:ext>
            </a:extLst>
          </p:cNvPr>
          <p:cNvCxnSpPr>
            <a:cxnSpLocks/>
          </p:cNvCxnSpPr>
          <p:nvPr/>
        </p:nvCxnSpPr>
        <p:spPr>
          <a:xfrm flipH="1">
            <a:off x="6359045" y="1718343"/>
            <a:ext cx="827568" cy="620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3F0D6-DC3E-5B3E-B9E9-A94744C53903}"/>
              </a:ext>
            </a:extLst>
          </p:cNvPr>
          <p:cNvSpPr txBox="1"/>
          <p:nvPr/>
        </p:nvSpPr>
        <p:spPr>
          <a:xfrm>
            <a:off x="6826593" y="1355647"/>
            <a:ext cx="1904445" cy="369332"/>
          </a:xfrm>
          <a:prstGeom prst="rect">
            <a:avLst/>
          </a:prstGeom>
          <a:noFill/>
        </p:spPr>
        <p:txBody>
          <a:bodyPr wrap="square">
            <a:spAutoFit/>
          </a:bodyPr>
          <a:lstStyle/>
          <a:p>
            <a:pPr algn="ctr"/>
            <a:r>
              <a:rPr lang="en-US" sz="1800" dirty="0">
                <a:solidFill>
                  <a:srgbClr val="C00000"/>
                </a:solidFill>
                <a:cs typeface="Franklin Gothic Medium"/>
              </a:rPr>
              <a:t>(here = 1.67 or 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16893D-4BD2-212C-9972-CF0667F3FDC5}"/>
                  </a:ext>
                </a:extLst>
              </p:cNvPr>
              <p:cNvSpPr txBox="1"/>
              <p:nvPr/>
            </p:nvSpPr>
            <p:spPr>
              <a:xfrm>
                <a:off x="7610850" y="5232800"/>
                <a:ext cx="4096509" cy="1107996"/>
              </a:xfrm>
              <a:prstGeom prst="rect">
                <a:avLst/>
              </a:prstGeom>
              <a:noFill/>
            </p:spPr>
            <p:txBody>
              <a:bodyPr wrap="square" rtlCol="0">
                <a:spAutoFit/>
              </a:bodyPr>
              <a:lstStyle/>
              <a:p>
                <a:pPr algn="ctr"/>
                <a:r>
                  <a:rPr lang="en-US" sz="2200" dirty="0">
                    <a:solidFill>
                      <a:schemeClr val="tx1"/>
                    </a:solidFill>
                    <a:ea typeface="Cambria Math" panose="02040503050406030204" pitchFamily="18" charset="0"/>
                    <a:cs typeface="Franklin Gothic Medium"/>
                  </a:rPr>
                  <a:t>Site 1 has lower </a:t>
                </a:r>
                <a14:m>
                  <m:oMath xmlns:m="http://schemas.openxmlformats.org/officeDocument/2006/math">
                    <m:r>
                      <a:rPr lang="el-GR" sz="2200" i="1" dirty="0" smtClean="0">
                        <a:solidFill>
                          <a:schemeClr val="tx1"/>
                        </a:solidFill>
                        <a:latin typeface="Cambria Math" panose="02040503050406030204" pitchFamily="18" charset="0"/>
                        <a:ea typeface="Cambria Math" panose="02040503050406030204" pitchFamily="18" charset="0"/>
                        <a:cs typeface="Franklin Gothic Medium"/>
                      </a:rPr>
                      <m:t>𝛼</m:t>
                    </m:r>
                    <m:r>
                      <a:rPr lang="en-US" sz="2200" b="0" i="1" dirty="0" smtClean="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but higher </a:t>
                </a:r>
                <a14:m>
                  <m:oMath xmlns:m="http://schemas.openxmlformats.org/officeDocument/2006/math">
                    <m:r>
                      <m:rPr>
                        <m:sty m:val="p"/>
                      </m:rPr>
                      <a:rPr lang="el-GR" sz="2200" i="1" dirty="0">
                        <a:solidFill>
                          <a:schemeClr val="tx1"/>
                        </a:solidFill>
                        <a:latin typeface="Cambria Math" panose="02040503050406030204" pitchFamily="18" charset="0"/>
                        <a:ea typeface="Cambria Math" panose="02040503050406030204" pitchFamily="18" charset="0"/>
                        <a:cs typeface="Franklin Gothic Medium"/>
                      </a:rPr>
                      <m:t>β</m:t>
                    </m:r>
                    <m:r>
                      <a:rPr lang="en-US" sz="2200" i="1" dirty="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than site 2. Both are important!</a:t>
                </a:r>
              </a:p>
            </p:txBody>
          </p:sp>
        </mc:Choice>
        <mc:Fallback xmlns="">
          <p:sp>
            <p:nvSpPr>
              <p:cNvPr id="28" name="TextBox 27">
                <a:extLst>
                  <a:ext uri="{FF2B5EF4-FFF2-40B4-BE49-F238E27FC236}">
                    <a16:creationId xmlns:a16="http://schemas.microsoft.com/office/drawing/2014/main" id="{D216893D-4BD2-212C-9972-CF0667F3FDC5}"/>
                  </a:ext>
                </a:extLst>
              </p:cNvPr>
              <p:cNvSpPr txBox="1">
                <a:spLocks noRot="1" noChangeAspect="1" noMove="1" noResize="1" noEditPoints="1" noAdjustHandles="1" noChangeArrowheads="1" noChangeShapeType="1" noTextEdit="1"/>
              </p:cNvSpPr>
              <p:nvPr/>
            </p:nvSpPr>
            <p:spPr>
              <a:xfrm>
                <a:off x="7610850" y="5232800"/>
                <a:ext cx="4096509" cy="1107996"/>
              </a:xfrm>
              <a:prstGeom prst="rect">
                <a:avLst/>
              </a:prstGeom>
              <a:blipFill>
                <a:blip r:embed="rId6"/>
                <a:stretch>
                  <a:fillRect t="-3371" r="-929" b="-898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10F292E-F98D-A699-4423-72394238F951}"/>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449128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Tree>
    <p:extLst>
      <p:ext uri="{BB962C8B-B14F-4D97-AF65-F5344CB8AC3E}">
        <p14:creationId xmlns:p14="http://schemas.microsoft.com/office/powerpoint/2010/main" val="42446492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421289" y="5316913"/>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Tree>
    <p:extLst>
      <p:ext uri="{BB962C8B-B14F-4D97-AF65-F5344CB8AC3E}">
        <p14:creationId xmlns:p14="http://schemas.microsoft.com/office/powerpoint/2010/main" val="12675764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0415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200" dirty="0">
                <a:latin typeface="+mn-lt"/>
              </a:rPr>
              <a:t>Vector-borne and parasitic diseases are also </a:t>
            </a:r>
            <a:r>
              <a:rPr lang="en-US" sz="3200" b="1" dirty="0">
                <a:solidFill>
                  <a:srgbClr val="C00000"/>
                </a:solidFill>
                <a:latin typeface="+mn-lt"/>
              </a:rPr>
              <a:t>concentrated in the tropics</a:t>
            </a:r>
            <a:r>
              <a:rPr lang="en-US" sz="3200" dirty="0">
                <a:latin typeface="+mn-lt"/>
              </a:rPr>
              <a:t> - where income is correspondingly low.</a:t>
            </a:r>
          </a:p>
        </p:txBody>
      </p:sp>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Bonds et al. 2012. </a:t>
            </a:r>
            <a:r>
              <a:rPr lang="en-US" sz="1600" i="1" dirty="0" err="1">
                <a:cs typeface="Franklin Gothic Medium"/>
              </a:rPr>
              <a:t>PLoS</a:t>
            </a:r>
            <a:r>
              <a:rPr lang="en-US" sz="1600" i="1" dirty="0">
                <a:cs typeface="Franklin Gothic Medium"/>
              </a:rPr>
              <a:t> Biology.</a:t>
            </a:r>
            <a:endParaRPr lang="en-US" sz="1600" dirty="0">
              <a:cs typeface="Franklin Gothic Medium"/>
            </a:endParaRPr>
          </a:p>
        </p:txBody>
      </p:sp>
      <p:pic>
        <p:nvPicPr>
          <p:cNvPr id="4" name="Picture 3" descr="Chart, scatter chart&#10;&#10;Description automatically generated">
            <a:extLst>
              <a:ext uri="{FF2B5EF4-FFF2-40B4-BE49-F238E27FC236}">
                <a16:creationId xmlns:a16="http://schemas.microsoft.com/office/drawing/2014/main" id="{4BCF3A0C-E26B-15BA-7F69-700F614AA19A}"/>
              </a:ext>
            </a:extLst>
          </p:cNvPr>
          <p:cNvPicPr>
            <a:picLocks noChangeAspect="1"/>
          </p:cNvPicPr>
          <p:nvPr/>
        </p:nvPicPr>
        <p:blipFill>
          <a:blip r:embed="rId2"/>
          <a:stretch>
            <a:fillRect/>
          </a:stretch>
        </p:blipFill>
        <p:spPr>
          <a:xfrm>
            <a:off x="2622550" y="1670050"/>
            <a:ext cx="5961424" cy="4230688"/>
          </a:xfrm>
          <a:prstGeom prst="rect">
            <a:avLst/>
          </a:prstGeom>
        </p:spPr>
      </p:pic>
    </p:spTree>
    <p:extLst>
      <p:ext uri="{BB962C8B-B14F-4D97-AF65-F5344CB8AC3E}">
        <p14:creationId xmlns:p14="http://schemas.microsoft.com/office/powerpoint/2010/main" val="4463668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4" name="Picture 3" descr="A picture containing indoor, table, filled, sitting&#10;&#10;Description automatically generated">
            <a:extLst>
              <a:ext uri="{FF2B5EF4-FFF2-40B4-BE49-F238E27FC236}">
                <a16:creationId xmlns:a16="http://schemas.microsoft.com/office/drawing/2014/main" id="{34E48305-B13A-A250-617C-5436224A2B1B}"/>
              </a:ext>
            </a:extLst>
          </p:cNvPr>
          <p:cNvPicPr>
            <a:picLocks noChangeAspect="1"/>
          </p:cNvPicPr>
          <p:nvPr/>
        </p:nvPicPr>
        <p:blipFill rotWithShape="1">
          <a:blip r:embed="rId2"/>
          <a:srcRect t="1199"/>
          <a:stretch/>
        </p:blipFill>
        <p:spPr>
          <a:xfrm>
            <a:off x="2628711" y="1556662"/>
            <a:ext cx="7173845" cy="3986887"/>
          </a:xfrm>
          <a:prstGeom prst="rect">
            <a:avLst/>
          </a:prstGeom>
          <a:ln>
            <a:noFill/>
          </a:ln>
          <a:effectLst>
            <a:softEdge rad="112500"/>
          </a:effectLst>
        </p:spPr>
      </p:pic>
    </p:spTree>
    <p:extLst>
      <p:ext uri="{BB962C8B-B14F-4D97-AF65-F5344CB8AC3E}">
        <p14:creationId xmlns:p14="http://schemas.microsoft.com/office/powerpoint/2010/main" val="2289758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4899991"/>
            <a:ext cx="12039177" cy="1958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573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6052930"/>
            <a:ext cx="12039177" cy="805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62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a:t>
            </a:r>
            <a:r>
              <a:rPr lang="en-US" sz="2600" u="sng" dirty="0"/>
              <a:t>stage I-V based on their R</a:t>
            </a:r>
            <a:r>
              <a:rPr lang="en-US" sz="2600" u="sng" baseline="-25000" dirty="0"/>
              <a:t>0 </a:t>
            </a:r>
            <a:r>
              <a:rPr lang="en-US" sz="2600" u="sng" dirty="0"/>
              <a:t>in the human population</a:t>
            </a:r>
            <a:r>
              <a:rPr lang="en-US" sz="2600" dirty="0"/>
              <a:t>.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Tree>
    <p:extLst>
      <p:ext uri="{BB962C8B-B14F-4D97-AF65-F5344CB8AC3E}">
        <p14:creationId xmlns:p14="http://schemas.microsoft.com/office/powerpoint/2010/main" val="37092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46E5-4977-2258-972A-D1101B09835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AEEC79-3867-266A-D777-54B72573ED7D}"/>
              </a:ext>
            </a:extLst>
          </p:cNvPr>
          <p:cNvSpPr>
            <a:spLocks noGrp="1"/>
          </p:cNvSpPr>
          <p:nvPr>
            <p:ph type="subTitle" idx="1"/>
          </p:nvPr>
        </p:nvSpPr>
        <p:spPr/>
        <p:txBody>
          <a:bodyPr/>
          <a:lstStyle/>
          <a:p>
            <a:endParaRPr lang="en-US"/>
          </a:p>
        </p:txBody>
      </p:sp>
      <p:pic>
        <p:nvPicPr>
          <p:cNvPr id="5" name="slide.url=https://www.polleverywhere.com/multiple_choice_polls/OUo3OjVxH7N5odJbdikIr?display_state=instructions&amp;activity_state=opened&amp;state=opened&amp;flow=Instructor&amp;onscreen=persist">
            <a:extLst>
              <a:ext uri="{FF2B5EF4-FFF2-40B4-BE49-F238E27FC236}">
                <a16:creationId xmlns:a16="http://schemas.microsoft.com/office/drawing/2014/main" id="{5A935262-B4C3-B628-9294-E5D0336DFA3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949822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673D-EDCA-755A-5555-8A79112E2CC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17BD654-C08A-DF5D-BD4F-4DF1256E1099}"/>
              </a:ext>
            </a:extLst>
          </p:cNvPr>
          <p:cNvSpPr>
            <a:spLocks noGrp="1"/>
          </p:cNvSpPr>
          <p:nvPr>
            <p:ph type="subTitle" idx="1"/>
          </p:nvPr>
        </p:nvSpPr>
        <p:spPr/>
        <p:txBody>
          <a:bodyPr/>
          <a:lstStyle/>
          <a:p>
            <a:endParaRPr lang="en-US"/>
          </a:p>
        </p:txBody>
      </p:sp>
      <p:pic>
        <p:nvPicPr>
          <p:cNvPr id="5" name="slide.url=https://www.polleverywhere.com/multiple_choice_polls/OUo3OjVxH7N5odJbdikIr?display_state=chart&amp;activity_state=closed&amp;state=closed&amp;flow=Instructor&amp;onscreen=persist">
            <a:extLst>
              <a:ext uri="{FF2B5EF4-FFF2-40B4-BE49-F238E27FC236}">
                <a16:creationId xmlns:a16="http://schemas.microsoft.com/office/drawing/2014/main" id="{ECAAC7CE-F9C1-0FAF-EAE2-9411B06036D6}"/>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13591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72B2-0E3D-03D1-E0AD-ABE93785C08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D15103E-E7F4-022B-D36B-1B817EE220E5}"/>
              </a:ext>
            </a:extLst>
          </p:cNvPr>
          <p:cNvSpPr>
            <a:spLocks noGrp="1"/>
          </p:cNvSpPr>
          <p:nvPr>
            <p:ph type="subTitle" idx="1"/>
          </p:nvPr>
        </p:nvSpPr>
        <p:spPr/>
        <p:txBody>
          <a:bodyPr/>
          <a:lstStyle/>
          <a:p>
            <a:endParaRPr lang="en-US"/>
          </a:p>
        </p:txBody>
      </p:sp>
      <p:pic>
        <p:nvPicPr>
          <p:cNvPr id="5" name="slide.url=https://www.polleverywhere.com/multiple_choice_polls/OUo3OjVxH7N5odJbdikIr?display_state=chart&amp;activity_state=closed&amp;display=correctness&amp;state=closed&amp;flow=Instructor&amp;onscreen=persist">
            <a:extLst>
              <a:ext uri="{FF2B5EF4-FFF2-40B4-BE49-F238E27FC236}">
                <a16:creationId xmlns:a16="http://schemas.microsoft.com/office/drawing/2014/main" id="{95162A16-87D5-1646-0468-298DA0B765C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45651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165099" y="5765094"/>
            <a:ext cx="5394873" cy="921248"/>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48036"/>
            <a:ext cx="11334749"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mn-lt"/>
              </a:rPr>
              <a:t>When is influenza zoonotic?</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85933" y="5826138"/>
            <a:ext cx="1816440"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1413131" y="5677321"/>
            <a:ext cx="2237062"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4236250" y="6041052"/>
            <a:ext cx="1480151" cy="369332"/>
          </a:xfrm>
          <a:prstGeom prst="rect">
            <a:avLst/>
          </a:prstGeom>
          <a:noFill/>
        </p:spPr>
        <p:txBody>
          <a:bodyPr wrap="square" rtlCol="0">
            <a:spAutoFit/>
          </a:bodyPr>
          <a:lstStyle/>
          <a:p>
            <a:pPr algn="ctr"/>
            <a:r>
              <a:rPr lang="en-US" b="0" i="0" dirty="0">
                <a:solidFill>
                  <a:srgbClr val="000000"/>
                </a:solidFill>
                <a:effectLst/>
              </a:rPr>
              <a:t>Influenza</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9015568" y="6501676"/>
            <a:ext cx="3176432" cy="369332"/>
          </a:xfrm>
          <a:prstGeom prst="rect">
            <a:avLst/>
          </a:prstGeom>
          <a:solidFill>
            <a:schemeClr val="bg1"/>
          </a:solidFill>
        </p:spPr>
        <p:txBody>
          <a:bodyPr wrap="square" rtlCol="0">
            <a:spAutoFit/>
          </a:bodyPr>
          <a:lstStyle/>
          <a:p>
            <a:r>
              <a:rPr lang="en-US" dirty="0">
                <a:solidFill>
                  <a:srgbClr val="000000"/>
                </a:solidFill>
              </a:rPr>
              <a:t>Skelton &amp; Huber. 2022. </a:t>
            </a:r>
            <a:r>
              <a:rPr lang="en-US" i="1" dirty="0">
                <a:solidFill>
                  <a:srgbClr val="000000"/>
                </a:solidFill>
              </a:rPr>
              <a:t>Viruses</a:t>
            </a:r>
            <a:r>
              <a:rPr lang="en-US" i="1" dirty="0">
                <a:cs typeface="Franklin Gothic Medium"/>
              </a:rPr>
              <a:t>.</a:t>
            </a:r>
          </a:p>
        </p:txBody>
      </p:sp>
      <p:pic>
        <p:nvPicPr>
          <p:cNvPr id="1026" name="Picture 2">
            <a:extLst>
              <a:ext uri="{FF2B5EF4-FFF2-40B4-BE49-F238E27FC236}">
                <a16:creationId xmlns:a16="http://schemas.microsoft.com/office/drawing/2014/main" id="{30DAB9CC-BBBA-53D6-E7C5-60E4727F1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2" y="877782"/>
            <a:ext cx="6786362" cy="417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different animals&#10;&#10;Description automatically generated">
            <a:extLst>
              <a:ext uri="{FF2B5EF4-FFF2-40B4-BE49-F238E27FC236}">
                <a16:creationId xmlns:a16="http://schemas.microsoft.com/office/drawing/2014/main" id="{141211B9-5C77-5573-E05F-511CFF85AE1D}"/>
              </a:ext>
            </a:extLst>
          </p:cNvPr>
          <p:cNvPicPr>
            <a:picLocks noChangeAspect="1"/>
          </p:cNvPicPr>
          <p:nvPr/>
        </p:nvPicPr>
        <p:blipFill>
          <a:blip r:embed="rId4"/>
          <a:stretch>
            <a:fillRect/>
          </a:stretch>
        </p:blipFill>
        <p:spPr>
          <a:xfrm>
            <a:off x="7325710" y="1553870"/>
            <a:ext cx="4780357" cy="4733491"/>
          </a:xfrm>
          <a:prstGeom prst="rect">
            <a:avLst/>
          </a:prstGeom>
        </p:spPr>
      </p:pic>
      <p:pic>
        <p:nvPicPr>
          <p:cNvPr id="1028" name="Picture 4" descr="Influenza A Structure">
            <a:extLst>
              <a:ext uri="{FF2B5EF4-FFF2-40B4-BE49-F238E27FC236}">
                <a16:creationId xmlns:a16="http://schemas.microsoft.com/office/drawing/2014/main" id="{C5CD860A-779A-38D3-B383-F2A9D2E4D8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3" r="16482"/>
          <a:stretch/>
        </p:blipFill>
        <p:spPr bwMode="auto">
          <a:xfrm>
            <a:off x="3479339" y="5787990"/>
            <a:ext cx="925186" cy="94931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E70D51-FA90-363A-2667-4987FA35235F}"/>
              </a:ext>
            </a:extLst>
          </p:cNvPr>
          <p:cNvSpPr txBox="1"/>
          <p:nvPr/>
        </p:nvSpPr>
        <p:spPr>
          <a:xfrm>
            <a:off x="165099" y="5307989"/>
            <a:ext cx="3176432" cy="369332"/>
          </a:xfrm>
          <a:prstGeom prst="rect">
            <a:avLst/>
          </a:prstGeom>
          <a:solidFill>
            <a:schemeClr val="bg1"/>
          </a:solidFill>
        </p:spPr>
        <p:txBody>
          <a:bodyPr wrap="square" rtlCol="0">
            <a:spAutoFit/>
          </a:bodyPr>
          <a:lstStyle/>
          <a:p>
            <a:r>
              <a:rPr lang="en-US" dirty="0">
                <a:solidFill>
                  <a:srgbClr val="000000"/>
                </a:solidFill>
              </a:rPr>
              <a:t>Parry et al. 2020. </a:t>
            </a:r>
            <a:r>
              <a:rPr lang="en-US" i="1" dirty="0">
                <a:solidFill>
                  <a:srgbClr val="000000"/>
                </a:solidFill>
              </a:rPr>
              <a:t>Viruses</a:t>
            </a:r>
            <a:r>
              <a:rPr lang="en-US" i="1" dirty="0">
                <a:cs typeface="Franklin Gothic Medium"/>
              </a:rPr>
              <a:t>.</a:t>
            </a:r>
          </a:p>
        </p:txBody>
      </p:sp>
    </p:spTree>
    <p:extLst>
      <p:ext uri="{BB962C8B-B14F-4D97-AF65-F5344CB8AC3E}">
        <p14:creationId xmlns:p14="http://schemas.microsoft.com/office/powerpoint/2010/main" val="8353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9EDE-2269-D969-EA62-EBCB623321D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2D6952-C9F9-9EDA-8736-D6B42C725F60}"/>
              </a:ext>
            </a:extLst>
          </p:cNvPr>
          <p:cNvSpPr>
            <a:spLocks noGrp="1"/>
          </p:cNvSpPr>
          <p:nvPr>
            <p:ph type="subTitle" idx="1"/>
          </p:nvPr>
        </p:nvSpPr>
        <p:spPr/>
        <p:txBody>
          <a:bodyPr/>
          <a:lstStyle/>
          <a:p>
            <a:endParaRPr lang="en-US"/>
          </a:p>
        </p:txBody>
      </p:sp>
      <p:pic>
        <p:nvPicPr>
          <p:cNvPr id="5" name="slide.url=https://www.polleverywhere.com/multiple_choice_polls/92CIyCrGhOx0uPihSdrgk?display_state=chart&amp;activity_state=closed&amp;state=closed&amp;flow=Instructor&amp;onscreen=persist">
            <a:extLst>
              <a:ext uri="{FF2B5EF4-FFF2-40B4-BE49-F238E27FC236}">
                <a16:creationId xmlns:a16="http://schemas.microsoft.com/office/drawing/2014/main" id="{499F111B-C990-E398-3203-AF9EF7BDC8C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540377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5F5-CF5C-8E1E-9FE4-537022204EE9}"/>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Why do pathogens make us sick?</a:t>
            </a:r>
          </a:p>
        </p:txBody>
      </p:sp>
      <p:sp>
        <p:nvSpPr>
          <p:cNvPr id="3" name="Content Placeholder 2">
            <a:extLst>
              <a:ext uri="{FF2B5EF4-FFF2-40B4-BE49-F238E27FC236}">
                <a16:creationId xmlns:a16="http://schemas.microsoft.com/office/drawing/2014/main" id="{82D85196-2470-B1FC-8652-EB26039CAFE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5740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51" name="Title 1">
            <a:extLst>
              <a:ext uri="{FF2B5EF4-FFF2-40B4-BE49-F238E27FC236}">
                <a16:creationId xmlns:a16="http://schemas.microsoft.com/office/drawing/2014/main" id="{6983B89E-8318-6C4E-8037-5DD96DD41266}"/>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sp>
        <p:nvSpPr>
          <p:cNvPr id="2" name="Title 1">
            <a:extLst>
              <a:ext uri="{FF2B5EF4-FFF2-40B4-BE49-F238E27FC236}">
                <a16:creationId xmlns:a16="http://schemas.microsoft.com/office/drawing/2014/main" id="{7D06E1AA-5AC4-8339-CC93-5425758D25AD}"/>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2579757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964920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333472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6B88BB4-B0AB-1E70-1EFF-9EB496683739}"/>
              </a:ext>
            </a:extLst>
          </p:cNvPr>
          <p:cNvSpPr txBox="1"/>
          <p:nvPr/>
        </p:nvSpPr>
        <p:spPr>
          <a:xfrm>
            <a:off x="7024556" y="1513386"/>
            <a:ext cx="4853701" cy="1477328"/>
          </a:xfrm>
          <a:prstGeom prst="rect">
            <a:avLst/>
          </a:prstGeom>
          <a:noFill/>
        </p:spPr>
        <p:txBody>
          <a:bodyPr wrap="square">
            <a:spAutoFit/>
          </a:bodyPr>
          <a:lstStyle/>
          <a:p>
            <a:pPr algn="ctr"/>
            <a:r>
              <a:rPr lang="en-US" sz="3000" b="1" dirty="0">
                <a:solidFill>
                  <a:srgbClr val="C00000"/>
                </a:solidFill>
              </a:rPr>
              <a:t>Virulence</a:t>
            </a:r>
            <a:r>
              <a:rPr lang="en-US" sz="3000" dirty="0"/>
              <a:t>, then, is a by-product of a pathogen’s need to transmit for reproduction!</a:t>
            </a:r>
          </a:p>
        </p:txBody>
      </p:sp>
    </p:spTree>
    <p:extLst>
      <p:ext uri="{BB962C8B-B14F-4D97-AF65-F5344CB8AC3E}">
        <p14:creationId xmlns:p14="http://schemas.microsoft.com/office/powerpoint/2010/main" val="3934081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33" name="TextBox 32">
                  <a:extLst>
                    <a:ext uri="{FF2B5EF4-FFF2-40B4-BE49-F238E27FC236}">
                      <a16:creationId xmlns:a16="http://schemas.microsoft.com/office/drawing/2014/main" id="{99D11758-0BDF-AF4E-80E8-1FAF30E40636}"/>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8571" r="-25714"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35" name="TextBox 34">
                  <a:extLst>
                    <a:ext uri="{FF2B5EF4-FFF2-40B4-BE49-F238E27FC236}">
                      <a16:creationId xmlns:a16="http://schemas.microsoft.com/office/drawing/2014/main" id="{BC50DEE0-90CB-C646-BA59-373868C06C5B}"/>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4068065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19" name="TextBox 18">
                  <a:extLst>
                    <a:ext uri="{FF2B5EF4-FFF2-40B4-BE49-F238E27FC236}">
                      <a16:creationId xmlns:a16="http://schemas.microsoft.com/office/drawing/2014/main" id="{CBA09C47-AF8D-4243-C9F6-8055585DC11C}"/>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5714" r="-25714" b="-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20" name="TextBox 19">
                  <a:extLst>
                    <a:ext uri="{FF2B5EF4-FFF2-40B4-BE49-F238E27FC236}">
                      <a16:creationId xmlns:a16="http://schemas.microsoft.com/office/drawing/2014/main" id="{33AFB928-B325-ECC9-E906-124249732394}"/>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CC40B5B2-E425-551F-7929-6E9B7FD283D1}"/>
              </a:ext>
            </a:extLst>
          </p:cNvPr>
          <p:cNvCxnSpPr>
            <a:cxnSpLocks/>
          </p:cNvCxnSpPr>
          <p:nvPr/>
        </p:nvCxnSpPr>
        <p:spPr>
          <a:xfrm>
            <a:off x="6580729" y="5849127"/>
            <a:ext cx="1087420" cy="736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87C939B-EF78-043D-AADF-BBED597F0F24}"/>
              </a:ext>
            </a:extLst>
          </p:cNvPr>
          <p:cNvSpPr txBox="1">
            <a:spLocks/>
          </p:cNvSpPr>
          <p:nvPr/>
        </p:nvSpPr>
        <p:spPr>
          <a:xfrm>
            <a:off x="5346933" y="4380582"/>
            <a:ext cx="2783441"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Note that originally Anderson and May (1982) represented this link to virus density as acting on the disease recovery rate, though it is now more commonly expressed as a function of virulence!</a:t>
            </a:r>
          </a:p>
        </p:txBody>
      </p:sp>
    </p:spTree>
    <p:extLst>
      <p:ext uri="{BB962C8B-B14F-4D97-AF65-F5344CB8AC3E}">
        <p14:creationId xmlns:p14="http://schemas.microsoft.com/office/powerpoint/2010/main" val="3795655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6" name="Picture 5">
            <a:extLst>
              <a:ext uri="{FF2B5EF4-FFF2-40B4-BE49-F238E27FC236}">
                <a16:creationId xmlns:a16="http://schemas.microsoft.com/office/drawing/2014/main" id="{B310A175-8344-3C71-DBD3-CD5F337A454B}"/>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sp>
        <p:nvSpPr>
          <p:cNvPr id="7" name="Content Placeholder 2">
            <a:extLst>
              <a:ext uri="{FF2B5EF4-FFF2-40B4-BE49-F238E27FC236}">
                <a16:creationId xmlns:a16="http://schemas.microsoft.com/office/drawing/2014/main" id="{14C0DAF8-D4F4-38E0-D2E3-D129609C42D4}"/>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pic>
        <p:nvPicPr>
          <p:cNvPr id="10" name="Picture 9" descr="Chart, box and whisker chart&#10;&#10;Description automatically generated">
            <a:extLst>
              <a:ext uri="{FF2B5EF4-FFF2-40B4-BE49-F238E27FC236}">
                <a16:creationId xmlns:a16="http://schemas.microsoft.com/office/drawing/2014/main" id="{BD21EC44-E10C-2626-68D7-398F68706F58}"/>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Tree>
    <p:extLst>
      <p:ext uri="{BB962C8B-B14F-4D97-AF65-F5344CB8AC3E}">
        <p14:creationId xmlns:p14="http://schemas.microsoft.com/office/powerpoint/2010/main" val="394006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3" name="Picture 2">
            <a:extLst>
              <a:ext uri="{FF2B5EF4-FFF2-40B4-BE49-F238E27FC236}">
                <a16:creationId xmlns:a16="http://schemas.microsoft.com/office/drawing/2014/main" id="{D23A5276-0CEE-7883-8B99-695559DD278C}"/>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34BB3419-9029-9AD4-6157-3DC7EAF14357}"/>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
        <p:nvSpPr>
          <p:cNvPr id="10" name="Rectangle 9">
            <a:extLst>
              <a:ext uri="{FF2B5EF4-FFF2-40B4-BE49-F238E27FC236}">
                <a16:creationId xmlns:a16="http://schemas.microsoft.com/office/drawing/2014/main" id="{349769BA-6D73-2D8E-175B-5AEDEDD1C6E6}"/>
              </a:ext>
            </a:extLst>
          </p:cNvPr>
          <p:cNvSpPr/>
          <p:nvPr/>
        </p:nvSpPr>
        <p:spPr>
          <a:xfrm>
            <a:off x="9863847" y="2029564"/>
            <a:ext cx="1650397" cy="1044377"/>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5478F-934A-F729-C289-74D1F30893AC}"/>
              </a:ext>
            </a:extLst>
          </p:cNvPr>
          <p:cNvSpPr/>
          <p:nvPr/>
        </p:nvSpPr>
        <p:spPr>
          <a:xfrm>
            <a:off x="5719864" y="625538"/>
            <a:ext cx="2704290" cy="2020386"/>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88673E5-6A3E-F6ED-8B31-9B486146D4FB}"/>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spTree>
    <p:extLst>
      <p:ext uri="{BB962C8B-B14F-4D97-AF65-F5344CB8AC3E}">
        <p14:creationId xmlns:p14="http://schemas.microsoft.com/office/powerpoint/2010/main" val="56278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426211-AE32-2FA5-7A0C-0C015630CAB8}"/>
              </a:ext>
            </a:extLst>
          </p:cNvPr>
          <p:cNvSpPr/>
          <p:nvPr/>
        </p:nvSpPr>
        <p:spPr>
          <a:xfrm>
            <a:off x="406079" y="1033943"/>
            <a:ext cx="11565371" cy="582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359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5BBC-68E3-AEEB-6FE4-17D0E38E626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C200BA1-656A-CCEC-9B1E-83BC03137ACD}"/>
              </a:ext>
            </a:extLst>
          </p:cNvPr>
          <p:cNvSpPr>
            <a:spLocks noGrp="1"/>
          </p:cNvSpPr>
          <p:nvPr>
            <p:ph type="subTitle" idx="1"/>
          </p:nvPr>
        </p:nvSpPr>
        <p:spPr/>
        <p:txBody>
          <a:bodyPr/>
          <a:lstStyle/>
          <a:p>
            <a:endParaRPr lang="en-US"/>
          </a:p>
        </p:txBody>
      </p:sp>
      <p:pic>
        <p:nvPicPr>
          <p:cNvPr id="5" name="slide.url=https://www.polleverywhere.com/multiple_choice_polls/92CIyCrGhOx0uPihSdrgk?display_state=chart&amp;activity_state=closed&amp;display=correctness&amp;state=closed&amp;flow=Instructor&amp;onscreen=persist">
            <a:extLst>
              <a:ext uri="{FF2B5EF4-FFF2-40B4-BE49-F238E27FC236}">
                <a16:creationId xmlns:a16="http://schemas.microsoft.com/office/drawing/2014/main" id="{4E34F868-8F23-3818-3467-E03ABB09186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3623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217F20F-ABAA-29AF-56D9-E6761F0FB03A}"/>
              </a:ext>
            </a:extLst>
          </p:cNvPr>
          <p:cNvSpPr/>
          <p:nvPr/>
        </p:nvSpPr>
        <p:spPr>
          <a:xfrm>
            <a:off x="406079" y="3803374"/>
            <a:ext cx="4352927" cy="305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9735DE-F699-AF89-32AF-20A8D3A2FB7D}"/>
              </a:ext>
            </a:extLst>
          </p:cNvPr>
          <p:cNvSpPr/>
          <p:nvPr/>
        </p:nvSpPr>
        <p:spPr>
          <a:xfrm>
            <a:off x="201847" y="3803374"/>
            <a:ext cx="7802466" cy="71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7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24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2098482" y="365125"/>
            <a:ext cx="7995036" cy="1325563"/>
          </a:xfrm>
        </p:spPr>
        <p:txBody>
          <a:bodyPr>
            <a:noAutofit/>
          </a:bodyPr>
          <a:lstStyle/>
          <a:p>
            <a:pPr algn="ctr"/>
            <a:r>
              <a:rPr lang="en-US" sz="3000" dirty="0">
                <a:latin typeface="Calibri" panose="020F0502020204030204" pitchFamily="34" charset="0"/>
                <a:cs typeface="Calibri" panose="020F0502020204030204" pitchFamily="34" charset="0"/>
              </a:rPr>
              <a:t>Myxoma virus evolved to</a:t>
            </a:r>
            <a:r>
              <a:rPr lang="en-US" sz="3000" b="1" dirty="0">
                <a:solidFill>
                  <a:srgbClr val="C00000"/>
                </a:solidFill>
                <a:latin typeface="Calibri" panose="020F0502020204030204" pitchFamily="34" charset="0"/>
                <a:cs typeface="Calibri" panose="020F0502020204030204" pitchFamily="34" charset="0"/>
              </a:rPr>
              <a:t> intermediate virulence</a:t>
            </a:r>
            <a:r>
              <a:rPr lang="en-US" sz="3000" dirty="0">
                <a:latin typeface="Calibri" panose="020F0502020204030204" pitchFamily="34" charset="0"/>
                <a:cs typeface="Calibri" panose="020F0502020204030204" pitchFamily="34" charset="0"/>
              </a:rPr>
              <a:t> in just a single year.</a:t>
            </a:r>
          </a:p>
        </p:txBody>
      </p:sp>
      <p:pic>
        <p:nvPicPr>
          <p:cNvPr id="8" name="Picture 7" descr="Table&#10;&#10;Description automatically generated">
            <a:extLst>
              <a:ext uri="{FF2B5EF4-FFF2-40B4-BE49-F238E27FC236}">
                <a16:creationId xmlns:a16="http://schemas.microsoft.com/office/drawing/2014/main" id="{C017F7EC-9B80-2DEA-9659-BAC03BA357DE}"/>
              </a:ext>
            </a:extLst>
          </p:cNvPr>
          <p:cNvPicPr>
            <a:picLocks noChangeAspect="1"/>
          </p:cNvPicPr>
          <p:nvPr/>
        </p:nvPicPr>
        <p:blipFill>
          <a:blip r:embed="rId2"/>
          <a:stretch>
            <a:fillRect/>
          </a:stretch>
        </p:blipFill>
        <p:spPr>
          <a:xfrm>
            <a:off x="1595561" y="1690688"/>
            <a:ext cx="8497957" cy="4572000"/>
          </a:xfrm>
          <a:prstGeom prst="rect">
            <a:avLst/>
          </a:prstGeom>
        </p:spPr>
      </p:pic>
      <p:sp>
        <p:nvSpPr>
          <p:cNvPr id="9" name="TextBox 8">
            <a:extLst>
              <a:ext uri="{FF2B5EF4-FFF2-40B4-BE49-F238E27FC236}">
                <a16:creationId xmlns:a16="http://schemas.microsoft.com/office/drawing/2014/main" id="{90EB09C8-E404-704E-0C7F-165C02985CB6}"/>
              </a:ext>
            </a:extLst>
          </p:cNvPr>
          <p:cNvSpPr txBox="1"/>
          <p:nvPr/>
        </p:nvSpPr>
        <p:spPr>
          <a:xfrm>
            <a:off x="9265920" y="6473726"/>
            <a:ext cx="2926080" cy="369332"/>
          </a:xfrm>
          <a:prstGeom prst="rect">
            <a:avLst/>
          </a:prstGeom>
          <a:solidFill>
            <a:schemeClr val="bg1"/>
          </a:solidFill>
        </p:spPr>
        <p:txBody>
          <a:bodyPr wrap="square" rtlCol="0">
            <a:spAutoFit/>
          </a:bodyPr>
          <a:lstStyle/>
          <a:p>
            <a:r>
              <a:rPr lang="en-US" dirty="0" err="1">
                <a:cs typeface="Franklin Gothic Medium"/>
              </a:rPr>
              <a:t>Fenner</a:t>
            </a:r>
            <a:r>
              <a:rPr lang="en-US" dirty="0">
                <a:cs typeface="Franklin Gothic Medium"/>
              </a:rPr>
              <a:t> 1983. </a:t>
            </a:r>
            <a:r>
              <a:rPr lang="en-US" i="1" dirty="0">
                <a:cs typeface="Franklin Gothic Medium"/>
              </a:rPr>
              <a:t>Proc Roy Soc B</a:t>
            </a:r>
          </a:p>
        </p:txBody>
      </p:sp>
      <p:sp>
        <p:nvSpPr>
          <p:cNvPr id="2" name="Rectangle 1">
            <a:extLst>
              <a:ext uri="{FF2B5EF4-FFF2-40B4-BE49-F238E27FC236}">
                <a16:creationId xmlns:a16="http://schemas.microsoft.com/office/drawing/2014/main" id="{CCA78F90-7B99-4440-8A47-850176905F43}"/>
              </a:ext>
            </a:extLst>
          </p:cNvPr>
          <p:cNvSpPr/>
          <p:nvPr/>
        </p:nvSpPr>
        <p:spPr>
          <a:xfrm>
            <a:off x="1595561" y="2425149"/>
            <a:ext cx="7137622" cy="503582"/>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EFEFBF-1CFD-650C-2D5C-B9511F4E696E}"/>
              </a:ext>
            </a:extLst>
          </p:cNvPr>
          <p:cNvSpPr/>
          <p:nvPr/>
        </p:nvSpPr>
        <p:spPr>
          <a:xfrm>
            <a:off x="1595561" y="3451157"/>
            <a:ext cx="7137622" cy="25179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901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919FA9B2-06FE-87EC-61C8-D25C99A6E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07" y="1296770"/>
            <a:ext cx="4510694" cy="3765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FC9DEE-E0B4-097C-B2F8-E8E280EE5A09}"/>
              </a:ext>
            </a:extLst>
          </p:cNvPr>
          <p:cNvSpPr txBox="1"/>
          <p:nvPr/>
        </p:nvSpPr>
        <p:spPr>
          <a:xfrm>
            <a:off x="274320" y="5062219"/>
            <a:ext cx="2651760" cy="1477328"/>
          </a:xfrm>
          <a:prstGeom prst="rect">
            <a:avLst/>
          </a:prstGeom>
          <a:solidFill>
            <a:schemeClr val="bg1"/>
          </a:solidFill>
        </p:spPr>
        <p:txBody>
          <a:bodyPr wrap="square" rtlCol="0">
            <a:spAutoFit/>
          </a:bodyPr>
          <a:lstStyle/>
          <a:p>
            <a:r>
              <a:rPr lang="en-US" b="0" i="0" dirty="0">
                <a:solidFill>
                  <a:srgbClr val="202122"/>
                </a:solidFill>
                <a:effectLst/>
              </a:rPr>
              <a:t>Rabbits around a waterhole in the myxomatosis trial site on </a:t>
            </a:r>
            <a:r>
              <a:rPr lang="en-US" b="0" i="0" dirty="0" err="1">
                <a:solidFill>
                  <a:srgbClr val="202122"/>
                </a:solidFill>
                <a:effectLst/>
              </a:rPr>
              <a:t>Wardang</a:t>
            </a:r>
            <a:r>
              <a:rPr lang="en-US" b="0" i="0" dirty="0">
                <a:solidFill>
                  <a:srgbClr val="202122"/>
                </a:solidFill>
                <a:effectLst/>
              </a:rPr>
              <a:t> Island, Australia, 1938</a:t>
            </a:r>
            <a:endParaRPr lang="en-US" i="1" dirty="0">
              <a:cs typeface="Franklin Gothic Medium"/>
            </a:endParaRPr>
          </a:p>
        </p:txBody>
      </p:sp>
      <p:sp>
        <p:nvSpPr>
          <p:cNvPr id="5" name="Title 5">
            <a:extLst>
              <a:ext uri="{FF2B5EF4-FFF2-40B4-BE49-F238E27FC236}">
                <a16:creationId xmlns:a16="http://schemas.microsoft.com/office/drawing/2014/main" id="{39F591D3-FCF0-A99A-9DCD-A4DD7A57FE50}"/>
              </a:ext>
            </a:extLst>
          </p:cNvPr>
          <p:cNvSpPr>
            <a:spLocks noGrp="1"/>
          </p:cNvSpPr>
          <p:nvPr>
            <p:ph type="title"/>
          </p:nvPr>
        </p:nvSpPr>
        <p:spPr>
          <a:xfrm>
            <a:off x="609600" y="153090"/>
            <a:ext cx="10972800" cy="1325563"/>
          </a:xfrm>
        </p:spPr>
        <p:txBody>
          <a:bodyPr>
            <a:noAutofit/>
          </a:bodyPr>
          <a:lstStyle/>
          <a:p>
            <a:pPr algn="ctr"/>
            <a:r>
              <a:rPr lang="en-US" sz="3000" dirty="0">
                <a:latin typeface="Calibri" panose="020F0502020204030204" pitchFamily="34" charset="0"/>
                <a:cs typeface="Calibri" panose="020F0502020204030204" pitchFamily="34" charset="0"/>
              </a:rPr>
              <a:t>For Myxoma virus, </a:t>
            </a:r>
            <a:r>
              <a:rPr lang="en-US" sz="3000" b="1" dirty="0">
                <a:solidFill>
                  <a:srgbClr val="C00000"/>
                </a:solidFill>
                <a:latin typeface="Calibri" panose="020F0502020204030204" pitchFamily="34" charset="0"/>
                <a:cs typeface="Calibri" panose="020F0502020204030204" pitchFamily="34" charset="0"/>
              </a:rPr>
              <a:t>intermediate virulence evolution </a:t>
            </a:r>
            <a:r>
              <a:rPr lang="en-US" sz="3000" dirty="0">
                <a:latin typeface="Calibri" panose="020F0502020204030204" pitchFamily="34" charset="0"/>
                <a:cs typeface="Calibri" panose="020F0502020204030204" pitchFamily="34" charset="0"/>
              </a:rPr>
              <a:t>resulted from </a:t>
            </a:r>
            <a:r>
              <a:rPr lang="en-US" sz="3000" b="1" dirty="0">
                <a:solidFill>
                  <a:srgbClr val="C00000"/>
                </a:solidFill>
                <a:latin typeface="Calibri" panose="020F0502020204030204" pitchFamily="34" charset="0"/>
                <a:cs typeface="Calibri" panose="020F0502020204030204" pitchFamily="34" charset="0"/>
              </a:rPr>
              <a:t>optimization of the tradeoffs between virulence and transmission</a:t>
            </a:r>
            <a:r>
              <a:rPr lang="en-US" sz="3000" dirty="0">
                <a:latin typeface="Calibri" panose="020F0502020204030204" pitchFamily="34" charset="0"/>
                <a:cs typeface="Calibri" panose="020F0502020204030204" pitchFamily="34" charset="0"/>
              </a:rPr>
              <a:t>.</a:t>
            </a:r>
          </a:p>
        </p:txBody>
      </p:sp>
      <p:pic>
        <p:nvPicPr>
          <p:cNvPr id="4" name="Picture 3" descr="Chart, histogram&#10;&#10;Description automatically generated">
            <a:extLst>
              <a:ext uri="{FF2B5EF4-FFF2-40B4-BE49-F238E27FC236}">
                <a16:creationId xmlns:a16="http://schemas.microsoft.com/office/drawing/2014/main" id="{CB1D8014-EA1B-10D6-5716-613004181307}"/>
              </a:ext>
            </a:extLst>
          </p:cNvPr>
          <p:cNvPicPr>
            <a:picLocks noChangeAspect="1"/>
          </p:cNvPicPr>
          <p:nvPr/>
        </p:nvPicPr>
        <p:blipFill>
          <a:blip r:embed="rId3"/>
          <a:stretch>
            <a:fillRect/>
          </a:stretch>
        </p:blipFill>
        <p:spPr>
          <a:xfrm>
            <a:off x="5829300" y="1504950"/>
            <a:ext cx="5753100" cy="3848100"/>
          </a:xfrm>
          <a:prstGeom prst="rect">
            <a:avLst/>
          </a:prstGeom>
        </p:spPr>
      </p:pic>
      <p:sp>
        <p:nvSpPr>
          <p:cNvPr id="6" name="TextBox 5">
            <a:extLst>
              <a:ext uri="{FF2B5EF4-FFF2-40B4-BE49-F238E27FC236}">
                <a16:creationId xmlns:a16="http://schemas.microsoft.com/office/drawing/2014/main" id="{BEC7F34B-1239-2AA3-6C92-0AF8B897E96F}"/>
              </a:ext>
            </a:extLst>
          </p:cNvPr>
          <p:cNvSpPr txBox="1"/>
          <p:nvPr/>
        </p:nvSpPr>
        <p:spPr>
          <a:xfrm>
            <a:off x="6639338" y="6211669"/>
            <a:ext cx="5552662" cy="646331"/>
          </a:xfrm>
          <a:prstGeom prst="rect">
            <a:avLst/>
          </a:prstGeom>
          <a:solidFill>
            <a:schemeClr val="bg1"/>
          </a:solidFill>
        </p:spPr>
        <p:txBody>
          <a:bodyPr wrap="square" rtlCol="0">
            <a:spAutoFit/>
          </a:bodyPr>
          <a:lstStyle/>
          <a:p>
            <a:pPr algn="r"/>
            <a:r>
              <a:rPr lang="en-US" dirty="0">
                <a:cs typeface="Franklin Gothic Medium"/>
              </a:rPr>
              <a:t>Dwyer, Levin, and </a:t>
            </a:r>
            <a:r>
              <a:rPr lang="en-US" dirty="0" err="1">
                <a:cs typeface="Franklin Gothic Medium"/>
              </a:rPr>
              <a:t>Buttel</a:t>
            </a:r>
            <a:r>
              <a:rPr lang="en-US" dirty="0">
                <a:cs typeface="Franklin Gothic Medium"/>
              </a:rPr>
              <a:t>. 1990. </a:t>
            </a:r>
          </a:p>
          <a:p>
            <a:pPr algn="r"/>
            <a:r>
              <a:rPr lang="en-US" i="1" dirty="0">
                <a:cs typeface="Franklin Gothic Medium"/>
              </a:rPr>
              <a:t>Ecological Monographs.</a:t>
            </a:r>
          </a:p>
        </p:txBody>
      </p:sp>
      <p:pic>
        <p:nvPicPr>
          <p:cNvPr id="8" name="Picture 7" descr="Text&#10;&#10;Description automatically generated">
            <a:extLst>
              <a:ext uri="{FF2B5EF4-FFF2-40B4-BE49-F238E27FC236}">
                <a16:creationId xmlns:a16="http://schemas.microsoft.com/office/drawing/2014/main" id="{57530223-5224-8050-1476-2F108B03E4D0}"/>
              </a:ext>
            </a:extLst>
          </p:cNvPr>
          <p:cNvPicPr>
            <a:picLocks noChangeAspect="1"/>
          </p:cNvPicPr>
          <p:nvPr/>
        </p:nvPicPr>
        <p:blipFill rotWithShape="1">
          <a:blip r:embed="rId4"/>
          <a:srcRect l="13843" t="21480" r="5339"/>
          <a:stretch/>
        </p:blipFill>
        <p:spPr>
          <a:xfrm>
            <a:off x="5763040" y="5487802"/>
            <a:ext cx="3454659" cy="1370198"/>
          </a:xfrm>
          <a:prstGeom prst="rect">
            <a:avLst/>
          </a:prstGeom>
        </p:spPr>
      </p:pic>
      <p:cxnSp>
        <p:nvCxnSpPr>
          <p:cNvPr id="9" name="Straight Arrow Connector 8">
            <a:extLst>
              <a:ext uri="{FF2B5EF4-FFF2-40B4-BE49-F238E27FC236}">
                <a16:creationId xmlns:a16="http://schemas.microsoft.com/office/drawing/2014/main" id="{D4647779-46E6-287C-AAA5-68C67F30612B}"/>
              </a:ext>
            </a:extLst>
          </p:cNvPr>
          <p:cNvCxnSpPr>
            <a:cxnSpLocks/>
          </p:cNvCxnSpPr>
          <p:nvPr/>
        </p:nvCxnSpPr>
        <p:spPr>
          <a:xfrm flipV="1">
            <a:off x="5963480" y="3852986"/>
            <a:ext cx="152748" cy="440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BDAFCC7-85C2-A686-CA29-80B1D919A82B}"/>
              </a:ext>
            </a:extLst>
          </p:cNvPr>
          <p:cNvSpPr txBox="1">
            <a:spLocks/>
          </p:cNvSpPr>
          <p:nvPr/>
        </p:nvSpPr>
        <p:spPr>
          <a:xfrm>
            <a:off x="4838289" y="3985096"/>
            <a:ext cx="1513844"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Cumulative transmission function, similar to R</a:t>
            </a:r>
            <a:r>
              <a:rPr lang="en-US" sz="1800" baseline="-25000" dirty="0">
                <a:latin typeface="+mn-lt"/>
              </a:rPr>
              <a:t>0</a:t>
            </a:r>
          </a:p>
        </p:txBody>
      </p:sp>
    </p:spTree>
    <p:extLst>
      <p:ext uri="{BB962C8B-B14F-4D97-AF65-F5344CB8AC3E}">
        <p14:creationId xmlns:p14="http://schemas.microsoft.com/office/powerpoint/2010/main" val="1565562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B2EB-F642-10F4-16B7-378D82B2CBB2}"/>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pic>
        <p:nvPicPr>
          <p:cNvPr id="5" name="Content Placeholder 4" descr="Chart, line chart&#10;&#10;Description automatically generated">
            <a:extLst>
              <a:ext uri="{FF2B5EF4-FFF2-40B4-BE49-F238E27FC236}">
                <a16:creationId xmlns:a16="http://schemas.microsoft.com/office/drawing/2014/main" id="{EF187663-4253-27FA-89FD-AB4B2B272E4A}"/>
              </a:ext>
            </a:extLst>
          </p:cNvPr>
          <p:cNvPicPr>
            <a:picLocks noGrp="1" noChangeAspect="1"/>
          </p:cNvPicPr>
          <p:nvPr>
            <p:ph idx="1"/>
          </p:nvPr>
        </p:nvPicPr>
        <p:blipFill rotWithShape="1">
          <a:blip r:embed="rId2"/>
          <a:srcRect r="2707"/>
          <a:stretch/>
        </p:blipFill>
        <p:spPr>
          <a:xfrm>
            <a:off x="371060" y="2879475"/>
            <a:ext cx="8096542" cy="3541203"/>
          </a:xfrm>
        </p:spPr>
      </p:pic>
      <p:pic>
        <p:nvPicPr>
          <p:cNvPr id="8" name="Picture 7" descr="A close up of a bug&#10;&#10;Description automatically generated with low confidence">
            <a:extLst>
              <a:ext uri="{FF2B5EF4-FFF2-40B4-BE49-F238E27FC236}">
                <a16:creationId xmlns:a16="http://schemas.microsoft.com/office/drawing/2014/main" id="{D152420B-EB7D-100B-6048-F8F79EE58E6D}"/>
              </a:ext>
            </a:extLst>
          </p:cNvPr>
          <p:cNvPicPr>
            <a:picLocks noChangeAspect="1"/>
          </p:cNvPicPr>
          <p:nvPr/>
        </p:nvPicPr>
        <p:blipFill>
          <a:blip r:embed="rId3"/>
          <a:stretch>
            <a:fillRect/>
          </a:stretch>
        </p:blipFill>
        <p:spPr>
          <a:xfrm>
            <a:off x="8586870" y="776288"/>
            <a:ext cx="3480569" cy="5032375"/>
          </a:xfrm>
          <a:prstGeom prst="rect">
            <a:avLst/>
          </a:prstGeom>
          <a:ln>
            <a:noFill/>
          </a:ln>
          <a:effectLst>
            <a:softEdge rad="112500"/>
          </a:effectLst>
        </p:spPr>
      </p:pic>
      <p:sp>
        <p:nvSpPr>
          <p:cNvPr id="9" name="Content Placeholder 2">
            <a:extLst>
              <a:ext uri="{FF2B5EF4-FFF2-40B4-BE49-F238E27FC236}">
                <a16:creationId xmlns:a16="http://schemas.microsoft.com/office/drawing/2014/main" id="{1AC5C6C5-1E3A-1B0D-BF24-17D957B78EA3}"/>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Monarch butterflies infected with the protozoan parasite, </a:t>
            </a:r>
            <a:r>
              <a:rPr lang="en-US" sz="2200" i="1" dirty="0" err="1"/>
              <a:t>Ophryocystis</a:t>
            </a:r>
            <a:r>
              <a:rPr lang="en-US" sz="2200" i="1" dirty="0"/>
              <a:t> </a:t>
            </a:r>
            <a:r>
              <a:rPr lang="en-US" sz="2200" i="1" dirty="0" err="1"/>
              <a:t>elektroscirrha</a:t>
            </a:r>
            <a:r>
              <a:rPr lang="en-US" sz="2200" dirty="0"/>
              <a:t>, demonstrate reduced emergence and mating probabilities at higher parasite spore load (</a:t>
            </a:r>
            <a:r>
              <a:rPr lang="en-US" sz="2200" b="1" dirty="0">
                <a:solidFill>
                  <a:srgbClr val="C00000"/>
                </a:solidFill>
              </a:rPr>
              <a:t>virulence</a:t>
            </a:r>
            <a:r>
              <a:rPr lang="en-US" sz="2200" dirty="0"/>
              <a:t>). </a:t>
            </a:r>
          </a:p>
        </p:txBody>
      </p:sp>
      <p:sp>
        <p:nvSpPr>
          <p:cNvPr id="10" name="Rectangle 9">
            <a:extLst>
              <a:ext uri="{FF2B5EF4-FFF2-40B4-BE49-F238E27FC236}">
                <a16:creationId xmlns:a16="http://schemas.microsoft.com/office/drawing/2014/main" id="{D5F21C0F-ECE6-77E2-FB6D-EA224C128CA0}"/>
              </a:ext>
            </a:extLst>
          </p:cNvPr>
          <p:cNvSpPr/>
          <p:nvPr/>
        </p:nvSpPr>
        <p:spPr>
          <a:xfrm>
            <a:off x="371060" y="287947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E88102-33C9-3465-1A70-20D74579A0BD}"/>
              </a:ext>
            </a:extLst>
          </p:cNvPr>
          <p:cNvSpPr/>
          <p:nvPr/>
        </p:nvSpPr>
        <p:spPr>
          <a:xfrm>
            <a:off x="4644886" y="274282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161D03-E485-A101-A722-6130C6A4AD39}"/>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Tree>
    <p:extLst>
      <p:ext uri="{BB962C8B-B14F-4D97-AF65-F5344CB8AC3E}">
        <p14:creationId xmlns:p14="http://schemas.microsoft.com/office/powerpoint/2010/main" val="334178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t>On the flip side, higher parasite loads also led to increased </a:t>
            </a:r>
            <a:r>
              <a:rPr lang="en-US" sz="2200" b="1" dirty="0">
                <a:solidFill>
                  <a:srgbClr val="C00000"/>
                </a:solidFill>
              </a:rPr>
              <a:t>transmission</a:t>
            </a:r>
            <a:r>
              <a:rPr lang="en-US" sz="2200" dirty="0"/>
              <a:t> through higher proportions of monarch eggs that acquired spores and higher numbers of parasites per egg and milkweed leaf, which increased the probability of infection.</a:t>
            </a:r>
          </a:p>
        </p:txBody>
      </p:sp>
      <p:pic>
        <p:nvPicPr>
          <p:cNvPr id="10" name="Picture 9" descr="Chart, scatter chart&#10;&#10;Description automatically generated">
            <a:extLst>
              <a:ext uri="{FF2B5EF4-FFF2-40B4-BE49-F238E27FC236}">
                <a16:creationId xmlns:a16="http://schemas.microsoft.com/office/drawing/2014/main" id="{5E697EFC-F446-3263-8F8E-6A468935118A}"/>
              </a:ext>
            </a:extLst>
          </p:cNvPr>
          <p:cNvPicPr>
            <a:picLocks noChangeAspect="1"/>
          </p:cNvPicPr>
          <p:nvPr/>
        </p:nvPicPr>
        <p:blipFill rotWithShape="1">
          <a:blip r:embed="rId2"/>
          <a:srcRect r="50764" b="5080"/>
          <a:stretch/>
        </p:blipFill>
        <p:spPr>
          <a:xfrm>
            <a:off x="124561" y="3804262"/>
            <a:ext cx="3111217" cy="2807193"/>
          </a:xfrm>
          <a:prstGeom prst="rect">
            <a:avLst/>
          </a:prstGeom>
        </p:spPr>
      </p:pic>
      <p:pic>
        <p:nvPicPr>
          <p:cNvPr id="12" name="Picture 11" descr="Chart, scatter chart&#10;&#10;Description automatically generated">
            <a:extLst>
              <a:ext uri="{FF2B5EF4-FFF2-40B4-BE49-F238E27FC236}">
                <a16:creationId xmlns:a16="http://schemas.microsoft.com/office/drawing/2014/main" id="{D0C25A9B-EFC2-25CF-7B09-C5BE3D769813}"/>
              </a:ext>
            </a:extLst>
          </p:cNvPr>
          <p:cNvPicPr>
            <a:picLocks noChangeAspect="1"/>
          </p:cNvPicPr>
          <p:nvPr/>
        </p:nvPicPr>
        <p:blipFill>
          <a:blip r:embed="rId3"/>
          <a:stretch>
            <a:fillRect/>
          </a:stretch>
        </p:blipFill>
        <p:spPr>
          <a:xfrm>
            <a:off x="3024017" y="3753123"/>
            <a:ext cx="2909896" cy="2807194"/>
          </a:xfrm>
          <a:prstGeom prst="rect">
            <a:avLst/>
          </a:prstGeom>
        </p:spPr>
      </p:pic>
      <p:pic>
        <p:nvPicPr>
          <p:cNvPr id="14" name="Picture 13" descr="Chart, scatter chart&#10;&#10;Description automatically generated">
            <a:extLst>
              <a:ext uri="{FF2B5EF4-FFF2-40B4-BE49-F238E27FC236}">
                <a16:creationId xmlns:a16="http://schemas.microsoft.com/office/drawing/2014/main" id="{10AFACEA-BD15-EF79-8BD8-BE7CCDAAEA36}"/>
              </a:ext>
            </a:extLst>
          </p:cNvPr>
          <p:cNvPicPr>
            <a:picLocks noChangeAspect="1"/>
          </p:cNvPicPr>
          <p:nvPr/>
        </p:nvPicPr>
        <p:blipFill>
          <a:blip r:embed="rId4"/>
          <a:stretch>
            <a:fillRect/>
          </a:stretch>
        </p:blipFill>
        <p:spPr>
          <a:xfrm>
            <a:off x="5858568" y="3753123"/>
            <a:ext cx="2781311" cy="2858332"/>
          </a:xfrm>
          <a:prstGeom prst="rect">
            <a:avLst/>
          </a:prstGeom>
        </p:spPr>
      </p:pic>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5"/>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
        <p:nvSpPr>
          <p:cNvPr id="19" name="Title 1">
            <a:extLst>
              <a:ext uri="{FF2B5EF4-FFF2-40B4-BE49-F238E27FC236}">
                <a16:creationId xmlns:a16="http://schemas.microsoft.com/office/drawing/2014/main" id="{3062FEAD-20CE-7F91-EF62-F15F95C0FEAC}"/>
              </a:ext>
            </a:extLst>
          </p:cNvPr>
          <p:cNvSpPr txBox="1">
            <a:spLocks/>
          </p:cNvSpPr>
          <p:nvPr/>
        </p:nvSpPr>
        <p:spPr>
          <a:xfrm>
            <a:off x="371060" y="0"/>
            <a:ext cx="11449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latin typeface="+mn-lt"/>
              </a:rPr>
              <a:t>Another classic </a:t>
            </a:r>
            <a:r>
              <a:rPr lang="en-US" sz="3000" b="1">
                <a:solidFill>
                  <a:srgbClr val="C00000"/>
                </a:solidFill>
                <a:latin typeface="+mn-lt"/>
              </a:rPr>
              <a:t>transmission-virulence tradeoff:</a:t>
            </a:r>
            <a:r>
              <a:rPr lang="en-US" sz="3000">
                <a:latin typeface="+mn-lt"/>
              </a:rPr>
              <a:t> </a:t>
            </a:r>
            <a:br>
              <a:rPr lang="en-US" sz="3000">
                <a:latin typeface="+mn-lt"/>
              </a:rPr>
            </a:br>
            <a:r>
              <a:rPr lang="en-US" sz="3000">
                <a:latin typeface="+mn-lt"/>
              </a:rPr>
              <a:t>parasites of monarch butterflies</a:t>
            </a:r>
            <a:endParaRPr lang="en-US" sz="3000" dirty="0">
              <a:latin typeface="+mn-lt"/>
            </a:endParaRPr>
          </a:p>
        </p:txBody>
      </p:sp>
    </p:spTree>
    <p:extLst>
      <p:ext uri="{BB962C8B-B14F-4D97-AF65-F5344CB8AC3E}">
        <p14:creationId xmlns:p14="http://schemas.microsoft.com/office/powerpoint/2010/main" val="2759943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solidFill>
                  <a:schemeClr val="bg1">
                    <a:lumMod val="75000"/>
                  </a:schemeClr>
                </a:solidFill>
              </a:rPr>
              <a:t>On the flip side, higher parasite loads also led to increased </a:t>
            </a:r>
            <a:r>
              <a:rPr lang="en-US" sz="2200" b="1" dirty="0">
                <a:solidFill>
                  <a:schemeClr val="bg1">
                    <a:lumMod val="75000"/>
                  </a:schemeClr>
                </a:solidFill>
              </a:rPr>
              <a:t>transmission</a:t>
            </a:r>
            <a:r>
              <a:rPr lang="en-US" sz="2200" dirty="0">
                <a:solidFill>
                  <a:schemeClr val="bg1">
                    <a:lumMod val="75000"/>
                  </a:schemeClr>
                </a:solidFill>
              </a:rPr>
              <a:t> through higher proportions of monarch eggs that acquired spores and higher numbers of parasites per egg and milkweed leaf, which increased the probability of infection.</a:t>
            </a:r>
          </a:p>
          <a:p>
            <a:r>
              <a:rPr lang="en-US" sz="2200" b="1" dirty="0">
                <a:solidFill>
                  <a:srgbClr val="C00000"/>
                </a:solidFill>
              </a:rPr>
              <a:t>Parasite fitness is calculated to be maximized at intermediate spore load.</a:t>
            </a:r>
          </a:p>
        </p:txBody>
      </p:sp>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2"/>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grpSp>
        <p:nvGrpSpPr>
          <p:cNvPr id="3" name="Group 2">
            <a:extLst>
              <a:ext uri="{FF2B5EF4-FFF2-40B4-BE49-F238E27FC236}">
                <a16:creationId xmlns:a16="http://schemas.microsoft.com/office/drawing/2014/main" id="{A3B73783-152E-266C-72B2-1A7EB5669A6D}"/>
              </a:ext>
            </a:extLst>
          </p:cNvPr>
          <p:cNvGrpSpPr/>
          <p:nvPr/>
        </p:nvGrpSpPr>
        <p:grpSpPr>
          <a:xfrm>
            <a:off x="2695119" y="4057037"/>
            <a:ext cx="3686959" cy="2624506"/>
            <a:chOff x="5457041" y="2978639"/>
            <a:chExt cx="3686959" cy="2624506"/>
          </a:xfrm>
        </p:grpSpPr>
        <p:pic>
          <p:nvPicPr>
            <p:cNvPr id="4" name="Main graphic">
              <a:extLst>
                <a:ext uri="{FF2B5EF4-FFF2-40B4-BE49-F238E27FC236}">
                  <a16:creationId xmlns:a16="http://schemas.microsoft.com/office/drawing/2014/main" id="{8B76DB6A-FF7B-AC5E-C06F-29EF536EA92C}"/>
                </a:ext>
              </a:extLst>
            </p:cNvPr>
            <p:cNvPicPr/>
            <p:nvPr/>
          </p:nvPicPr>
          <p:blipFill rotWithShape="1">
            <a:blip r:embed="rId3"/>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5BA3C0-F5BD-BEE6-BA04-2A67F76E2CD8}"/>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5" name="TextBox 4">
                  <a:extLst>
                    <a:ext uri="{FF2B5EF4-FFF2-40B4-BE49-F238E27FC236}">
                      <a16:creationId xmlns:a16="http://schemas.microsoft.com/office/drawing/2014/main" id="{B35BA3C0-F5BD-BEE6-BA04-2A67F76E2CD8}"/>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4"/>
                  <a:stretch>
                    <a:fillRect l="-8571" r="-22857"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0BB59E-EA67-F279-681B-290C00FC7EC8}"/>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6" name="TextBox 5">
                  <a:extLst>
                    <a:ext uri="{FF2B5EF4-FFF2-40B4-BE49-F238E27FC236}">
                      <a16:creationId xmlns:a16="http://schemas.microsoft.com/office/drawing/2014/main" id="{840BB59E-EA67-F279-681B-290C00FC7EC8}"/>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5"/>
                  <a:stretch>
                    <a:fillRect t="-8571" b="-25714"/>
                  </a:stretch>
                </a:blipFill>
              </p:spPr>
              <p:txBody>
                <a:bodyPr/>
                <a:lstStyle/>
                <a:p>
                  <a:r>
                    <a:rPr lang="en-US">
                      <a:noFill/>
                    </a:rPr>
                    <a:t> </a:t>
                  </a:r>
                </a:p>
              </p:txBody>
            </p:sp>
          </mc:Fallback>
        </mc:AlternateContent>
      </p:grpSp>
      <p:sp>
        <p:nvSpPr>
          <p:cNvPr id="11" name="Title 1">
            <a:extLst>
              <a:ext uri="{FF2B5EF4-FFF2-40B4-BE49-F238E27FC236}">
                <a16:creationId xmlns:a16="http://schemas.microsoft.com/office/drawing/2014/main" id="{04304486-205B-D95A-51DB-BACA341DA99E}"/>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spTree>
    <p:extLst>
      <p:ext uri="{BB962C8B-B14F-4D97-AF65-F5344CB8AC3E}">
        <p14:creationId xmlns:p14="http://schemas.microsoft.com/office/powerpoint/2010/main" val="3926618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(e.g. fitness effects on reproduction vs. adult mortality)</a:t>
            </a:r>
          </a:p>
          <a:p>
            <a:pPr lvl="1"/>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1855305"/>
            <a:ext cx="10672171" cy="446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745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518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highlight>
                  <a:srgbClr val="FFFF00"/>
                </a:highlight>
              </a:rPr>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02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7</a:t>
            </a:r>
          </a:p>
          <a:p>
            <a:r>
              <a:rPr lang="en-US" dirty="0"/>
              <a:t>Cara Brook</a:t>
            </a:r>
          </a:p>
          <a:p>
            <a:r>
              <a:rPr lang="en-US" dirty="0"/>
              <a:t>February 27, 2024</a:t>
            </a:r>
          </a:p>
        </p:txBody>
      </p:sp>
    </p:spTree>
    <p:extLst>
      <p:ext uri="{BB962C8B-B14F-4D97-AF65-F5344CB8AC3E}">
        <p14:creationId xmlns:p14="http://schemas.microsoft.com/office/powerpoint/2010/main" val="448331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87626" y="0"/>
            <a:ext cx="10515600" cy="1325563"/>
          </a:xfrm>
        </p:spPr>
        <p:txBody>
          <a:bodyPr>
            <a:normAutofit/>
          </a:bodyPr>
          <a:lstStyle/>
          <a:p>
            <a:pPr lvl="2"/>
            <a:r>
              <a:rPr lang="en-US" sz="3000" dirty="0">
                <a:latin typeface="Calibri" panose="020F0502020204030204" pitchFamily="34" charset="0"/>
                <a:cs typeface="Calibri" panose="020F0502020204030204" pitchFamily="34" charset="0"/>
              </a:rPr>
              <a:t>Sometimes, virulence is the result of the host’s immune response, rather than the direct impact of the parasite itself</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in graphic">
            <a:extLst>
              <a:ext uri="{FF2B5EF4-FFF2-40B4-BE49-F238E27FC236}">
                <a16:creationId xmlns:a16="http://schemas.microsoft.com/office/drawing/2014/main" id="{6B072FC8-F91A-C963-0D69-A26E2DFECF4C}"/>
              </a:ext>
            </a:extLst>
          </p:cNvPr>
          <p:cNvPicPr/>
          <p:nvPr/>
        </p:nvPicPr>
        <p:blipFill>
          <a:blip r:embed="rId2"/>
          <a:stretch/>
        </p:blipFill>
        <p:spPr>
          <a:xfrm>
            <a:off x="823715" y="1269151"/>
            <a:ext cx="10515600" cy="3823195"/>
          </a:xfrm>
          <a:prstGeom prst="rect">
            <a:avLst/>
          </a:prstGeom>
          <a:ln>
            <a:noFill/>
          </a:ln>
        </p:spPr>
      </p:pic>
      <p:sp>
        <p:nvSpPr>
          <p:cNvPr id="4" name="TextBox 3">
            <a:extLst>
              <a:ext uri="{FF2B5EF4-FFF2-40B4-BE49-F238E27FC236}">
                <a16:creationId xmlns:a16="http://schemas.microsoft.com/office/drawing/2014/main" id="{88FC49D2-E35D-201D-B2B3-0FEB46DCDEE5}"/>
              </a:ext>
            </a:extLst>
          </p:cNvPr>
          <p:cNvSpPr txBox="1"/>
          <p:nvPr/>
        </p:nvSpPr>
        <p:spPr>
          <a:xfrm>
            <a:off x="-232025" y="6488668"/>
            <a:ext cx="3001729" cy="369332"/>
          </a:xfrm>
          <a:prstGeom prst="rect">
            <a:avLst/>
          </a:prstGeom>
          <a:noFill/>
        </p:spPr>
        <p:txBody>
          <a:bodyPr wrap="square" rtlCol="0">
            <a:spAutoFit/>
          </a:bodyPr>
          <a:lstStyle/>
          <a:p>
            <a:pPr algn="r"/>
            <a:r>
              <a:rPr lang="en-US" dirty="0">
                <a:cs typeface="Franklin Gothic Medium"/>
              </a:rPr>
              <a:t>Graham et al. 2010. </a:t>
            </a:r>
            <a:r>
              <a:rPr lang="en-US" i="1" dirty="0">
                <a:cs typeface="Franklin Gothic Medium"/>
              </a:rPr>
              <a:t>Science.</a:t>
            </a:r>
            <a:endParaRPr lang="en-US" dirty="0">
              <a:latin typeface="+mj-lt"/>
              <a:cs typeface="Franklin Gothic Medium"/>
            </a:endParaRPr>
          </a:p>
        </p:txBody>
      </p:sp>
      <p:sp>
        <p:nvSpPr>
          <p:cNvPr id="5" name="TextBox 4">
            <a:extLst>
              <a:ext uri="{FF2B5EF4-FFF2-40B4-BE49-F238E27FC236}">
                <a16:creationId xmlns:a16="http://schemas.microsoft.com/office/drawing/2014/main" id="{2611FE56-8CDC-3192-E50E-1495EDC2FFFC}"/>
              </a:ext>
            </a:extLst>
          </p:cNvPr>
          <p:cNvSpPr txBox="1"/>
          <p:nvPr/>
        </p:nvSpPr>
        <p:spPr>
          <a:xfrm>
            <a:off x="179279" y="5348253"/>
            <a:ext cx="8840433" cy="769441"/>
          </a:xfrm>
          <a:prstGeom prst="rect">
            <a:avLst/>
          </a:prstGeom>
          <a:noFill/>
        </p:spPr>
        <p:txBody>
          <a:bodyPr wrap="square">
            <a:spAutoFit/>
          </a:bodyPr>
          <a:lstStyle/>
          <a:p>
            <a:r>
              <a:rPr lang="en-US" sz="2200" dirty="0"/>
              <a:t>Self-reactive antibodies (ANA) </a:t>
            </a:r>
            <a:r>
              <a:rPr lang="en-US" sz="2200" b="1" dirty="0">
                <a:solidFill>
                  <a:schemeClr val="accent5">
                    <a:lumMod val="75000"/>
                  </a:schemeClr>
                </a:solidFill>
              </a:rPr>
              <a:t>promote survival by downregulating worms in crash years</a:t>
            </a:r>
            <a:r>
              <a:rPr lang="en-US" sz="2200" dirty="0"/>
              <a:t> but </a:t>
            </a:r>
            <a:r>
              <a:rPr lang="en-US" sz="2200" b="1" dirty="0">
                <a:solidFill>
                  <a:srgbClr val="C00000"/>
                </a:solidFill>
              </a:rPr>
              <a:t>impede survival via immunopathology in peak years!</a:t>
            </a:r>
          </a:p>
        </p:txBody>
      </p:sp>
      <p:pic>
        <p:nvPicPr>
          <p:cNvPr id="6" name="Picture 4" descr="St Kilda Soay sheep study reaches 30th anniversary - BBC News">
            <a:extLst>
              <a:ext uri="{FF2B5EF4-FFF2-40B4-BE49-F238E27FC236}">
                <a16:creationId xmlns:a16="http://schemas.microsoft.com/office/drawing/2014/main" id="{E96547E3-B900-F07E-8EEA-72E68A0146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 t="265" r="-1" b="56"/>
          <a:stretch/>
        </p:blipFill>
        <p:spPr bwMode="auto">
          <a:xfrm>
            <a:off x="9071488" y="5092346"/>
            <a:ext cx="3120512" cy="175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32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4293704"/>
            <a:ext cx="10672171" cy="207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296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solidFill>
                  <a:schemeClr val="bg1">
                    <a:lumMod val="65000"/>
                  </a:schemeClr>
                </a:solidFill>
              </a:rPr>
              <a:t>This is partly due to challenges arising from the difficulty of measuring (and defining) transmission and virulence.</a:t>
            </a:r>
          </a:p>
          <a:p>
            <a:pPr lvl="1"/>
            <a:r>
              <a:rPr lang="en-US" dirty="0">
                <a:solidFill>
                  <a:schemeClr val="bg1">
                    <a:lumMod val="65000"/>
                  </a:schemeClr>
                </a:solidFill>
              </a:rPr>
              <a:t>Virulence is a fitness cost that the parasite inflicts on the host, but these can take diverse forms, with differing consequences for the evolution of virulence. </a:t>
            </a:r>
          </a:p>
          <a:p>
            <a:pPr lvl="2"/>
            <a:r>
              <a:rPr lang="en-US" dirty="0">
                <a:solidFill>
                  <a:schemeClr val="bg1">
                    <a:lumMod val="65000"/>
                  </a:schemeClr>
                </a:solidFill>
              </a:rPr>
              <a:t>For example: Fitness effects on reproduction vs. adult mortality</a:t>
            </a:r>
          </a:p>
          <a:p>
            <a:pPr lvl="2"/>
            <a:r>
              <a:rPr lang="en-US" dirty="0">
                <a:solidFill>
                  <a:schemeClr val="bg1">
                    <a:lumMod val="65000"/>
                  </a:schemeClr>
                </a:solidFill>
              </a:rPr>
              <a:t>Sometimes, virulence is the result of the host’s immune response, rather than the direct impact of the parasite itself, further complicating dynamics</a:t>
            </a:r>
          </a:p>
          <a:p>
            <a:pPr lvl="1"/>
            <a:r>
              <a:rPr lang="en-US" dirty="0">
                <a:solidFill>
                  <a:schemeClr val="bg1">
                    <a:lumMod val="65000"/>
                  </a:schemeClr>
                </a:solidFill>
              </a:rPr>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COVID (transmission high in the respiratory tract;				 morbidity low in the RT)</a:t>
            </a:r>
          </a:p>
        </p:txBody>
      </p:sp>
      <p:pic>
        <p:nvPicPr>
          <p:cNvPr id="5122" name="Picture 2" descr="What Does COVID-19 do to the Lungs?">
            <a:extLst>
              <a:ext uri="{FF2B5EF4-FFF2-40B4-BE49-F238E27FC236}">
                <a16:creationId xmlns:a16="http://schemas.microsoft.com/office/drawing/2014/main" id="{329895AC-D3E2-E9A3-7DC4-45345EDCF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9219" y="4711700"/>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39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742276" y="653856"/>
            <a:ext cx="10886739" cy="653674"/>
          </a:xfrm>
        </p:spPr>
        <p:txBody>
          <a:bodyPr>
            <a:noAutofit/>
          </a:bodyPr>
          <a:lstStyle/>
          <a:p>
            <a:pPr algn="ctr"/>
            <a:r>
              <a:rPr lang="en-US" sz="3200" b="1" dirty="0">
                <a:solidFill>
                  <a:srgbClr val="C00000"/>
                </a:solidFill>
                <a:latin typeface="+mn-lt"/>
              </a:rPr>
              <a:t>Spatial structuring</a:t>
            </a:r>
            <a:r>
              <a:rPr lang="en-US" sz="3200" dirty="0">
                <a:latin typeface="+mn-lt"/>
              </a:rPr>
              <a:t> generally favors </a:t>
            </a:r>
            <a:r>
              <a:rPr lang="en-US" sz="3200" b="1" dirty="0">
                <a:solidFill>
                  <a:srgbClr val="C00000"/>
                </a:solidFill>
                <a:latin typeface="+mn-lt"/>
              </a:rPr>
              <a:t>reduced pathogen virulence</a:t>
            </a:r>
            <a:r>
              <a:rPr lang="en-US" sz="3200" dirty="0">
                <a:latin typeface="+mn-lt"/>
              </a:rPr>
              <a:t>. </a:t>
            </a:r>
          </a:p>
        </p:txBody>
      </p:sp>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2"/>
          <a:stretch>
            <a:fillRect/>
          </a:stretch>
        </p:blipFill>
        <p:spPr>
          <a:xfrm>
            <a:off x="1696792" y="1736650"/>
            <a:ext cx="4601263" cy="3384699"/>
          </a:xfrm>
          <a:prstGeom prst="rect">
            <a:avLst/>
          </a:prstGeom>
        </p:spPr>
      </p:pic>
      <p:sp>
        <p:nvSpPr>
          <p:cNvPr id="24" name="TextBox 23">
            <a:extLst>
              <a:ext uri="{FF2B5EF4-FFF2-40B4-BE49-F238E27FC236}">
                <a16:creationId xmlns:a16="http://schemas.microsoft.com/office/drawing/2014/main" id="{CFCB7F2D-3D2A-4CFC-A61C-19D966D56CB4}"/>
              </a:ext>
            </a:extLst>
          </p:cNvPr>
          <p:cNvSpPr txBox="1"/>
          <p:nvPr/>
        </p:nvSpPr>
        <p:spPr>
          <a:xfrm>
            <a:off x="8302487" y="6488668"/>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pic>
        <p:nvPicPr>
          <p:cNvPr id="3" name="Picture 2" descr="A black and white image of a white background&#10;&#10;Description automatically generated">
            <a:extLst>
              <a:ext uri="{FF2B5EF4-FFF2-40B4-BE49-F238E27FC236}">
                <a16:creationId xmlns:a16="http://schemas.microsoft.com/office/drawing/2014/main" id="{D962895F-5388-C792-DB8C-BE6B40BC1064}"/>
              </a:ext>
            </a:extLst>
          </p:cNvPr>
          <p:cNvPicPr>
            <a:picLocks noChangeAspect="1"/>
          </p:cNvPicPr>
          <p:nvPr/>
        </p:nvPicPr>
        <p:blipFill>
          <a:blip r:embed="rId3"/>
          <a:stretch>
            <a:fillRect/>
          </a:stretch>
        </p:blipFill>
        <p:spPr>
          <a:xfrm>
            <a:off x="7023553" y="1991189"/>
            <a:ext cx="3223690" cy="3130160"/>
          </a:xfrm>
          <a:prstGeom prst="rect">
            <a:avLst/>
          </a:prstGeom>
        </p:spPr>
      </p:pic>
    </p:spTree>
    <p:extLst>
      <p:ext uri="{BB962C8B-B14F-4D97-AF65-F5344CB8AC3E}">
        <p14:creationId xmlns:p14="http://schemas.microsoft.com/office/powerpoint/2010/main" val="3532515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59015B-14FA-C459-D695-3E171A617EE2}"/>
              </a:ext>
            </a:extLst>
          </p:cNvPr>
          <p:cNvSpPr txBox="1">
            <a:spLocks/>
          </p:cNvSpPr>
          <p:nvPr/>
        </p:nvSpPr>
        <p:spPr>
          <a:xfrm>
            <a:off x="613186" y="46167"/>
            <a:ext cx="11661289" cy="11997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Imperfect vaccination </a:t>
            </a:r>
            <a:r>
              <a:rPr lang="en-US" sz="3200" dirty="0">
                <a:latin typeface="+mn-lt"/>
              </a:rPr>
              <a:t>can support the evolution of higher virulence, depending on the </a:t>
            </a:r>
            <a:r>
              <a:rPr lang="en-US" sz="3200" dirty="0" err="1">
                <a:latin typeface="+mn-lt"/>
              </a:rPr>
              <a:t>lifestage</a:t>
            </a:r>
            <a:r>
              <a:rPr lang="en-US" sz="3200" dirty="0">
                <a:latin typeface="+mn-lt"/>
              </a:rPr>
              <a:t> of the pathogen that is targeted.</a:t>
            </a:r>
          </a:p>
        </p:txBody>
      </p:sp>
      <p:sp>
        <p:nvSpPr>
          <p:cNvPr id="9" name="TextBox 8">
            <a:extLst>
              <a:ext uri="{FF2B5EF4-FFF2-40B4-BE49-F238E27FC236}">
                <a16:creationId xmlns:a16="http://schemas.microsoft.com/office/drawing/2014/main" id="{FD9DE16D-6483-4145-5E86-2DF3D50D2D78}"/>
              </a:ext>
            </a:extLst>
          </p:cNvPr>
          <p:cNvSpPr txBox="1"/>
          <p:nvPr/>
        </p:nvSpPr>
        <p:spPr>
          <a:xfrm>
            <a:off x="0" y="6488668"/>
            <a:ext cx="3313043" cy="369332"/>
          </a:xfrm>
          <a:prstGeom prst="rect">
            <a:avLst/>
          </a:prstGeom>
          <a:solidFill>
            <a:schemeClr val="bg1"/>
          </a:solidFill>
        </p:spPr>
        <p:txBody>
          <a:bodyPr wrap="square" rtlCol="0">
            <a:spAutoFit/>
          </a:bodyPr>
          <a:lstStyle/>
          <a:p>
            <a:r>
              <a:rPr lang="en-US" dirty="0" err="1">
                <a:cs typeface="Franklin Gothic Medium"/>
              </a:rPr>
              <a:t>Gandon</a:t>
            </a:r>
            <a:r>
              <a:rPr lang="en-US" dirty="0">
                <a:cs typeface="Franklin Gothic Medium"/>
              </a:rPr>
              <a:t> et al. 2001. </a:t>
            </a:r>
            <a:r>
              <a:rPr lang="en-US" i="1" dirty="0">
                <a:cs typeface="Franklin Gothic Medium"/>
              </a:rPr>
              <a:t>Nature.</a:t>
            </a:r>
          </a:p>
        </p:txBody>
      </p:sp>
      <p:pic>
        <p:nvPicPr>
          <p:cNvPr id="12" name="Picture 2">
            <a:extLst>
              <a:ext uri="{FF2B5EF4-FFF2-40B4-BE49-F238E27FC236}">
                <a16:creationId xmlns:a16="http://schemas.microsoft.com/office/drawing/2014/main" id="{20DDF071-F326-50E0-6380-5141D8B4D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129" y="1974134"/>
            <a:ext cx="3971021" cy="39710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3055DE-ECFD-ED9F-4D3F-586653BA4E2E}"/>
              </a:ext>
            </a:extLst>
          </p:cNvPr>
          <p:cNvSpPr txBox="1"/>
          <p:nvPr/>
        </p:nvSpPr>
        <p:spPr>
          <a:xfrm>
            <a:off x="8344684" y="1604802"/>
            <a:ext cx="2199927" cy="369332"/>
          </a:xfrm>
          <a:prstGeom prst="rect">
            <a:avLst/>
          </a:prstGeom>
          <a:solidFill>
            <a:schemeClr val="bg1"/>
          </a:solidFill>
        </p:spPr>
        <p:txBody>
          <a:bodyPr wrap="square" rtlCol="0">
            <a:spAutoFit/>
          </a:bodyPr>
          <a:lstStyle/>
          <a:p>
            <a:r>
              <a:rPr lang="en-US" dirty="0">
                <a:cs typeface="Franklin Gothic Medium"/>
              </a:rPr>
              <a:t>Malaria vaccines</a:t>
            </a:r>
            <a:endParaRPr lang="en-US" i="1" dirty="0">
              <a:cs typeface="Franklin Gothic Medium"/>
            </a:endParaRPr>
          </a:p>
        </p:txBody>
      </p:sp>
      <p:sp>
        <p:nvSpPr>
          <p:cNvPr id="14" name="TextBox 13">
            <a:extLst>
              <a:ext uri="{FF2B5EF4-FFF2-40B4-BE49-F238E27FC236}">
                <a16:creationId xmlns:a16="http://schemas.microsoft.com/office/drawing/2014/main" id="{86AB44FC-2B52-86E0-BD7C-91444C1A4BBB}"/>
              </a:ext>
            </a:extLst>
          </p:cNvPr>
          <p:cNvSpPr txBox="1"/>
          <p:nvPr/>
        </p:nvSpPr>
        <p:spPr>
          <a:xfrm>
            <a:off x="11078677" y="3442224"/>
            <a:ext cx="1105322" cy="923330"/>
          </a:xfrm>
          <a:prstGeom prst="rect">
            <a:avLst/>
          </a:prstGeom>
          <a:solidFill>
            <a:schemeClr val="bg1"/>
          </a:solidFill>
        </p:spPr>
        <p:txBody>
          <a:bodyPr wrap="square" rtlCol="0">
            <a:spAutoFit/>
          </a:bodyPr>
          <a:lstStyle/>
          <a:p>
            <a:pPr algn="ctr"/>
            <a:r>
              <a:rPr lang="en-US" b="1" dirty="0">
                <a:solidFill>
                  <a:schemeClr val="accent1"/>
                </a:solidFill>
                <a:cs typeface="Franklin Gothic Medium"/>
              </a:rPr>
              <a:t>infection blocking</a:t>
            </a:r>
            <a:r>
              <a:rPr lang="en-US" b="1" i="1" dirty="0">
                <a:solidFill>
                  <a:schemeClr val="accent1"/>
                </a:solidFill>
                <a:cs typeface="Franklin Gothic Medium"/>
              </a:rPr>
              <a:t> </a:t>
            </a:r>
            <a:r>
              <a:rPr lang="en-US" b="1" dirty="0">
                <a:solidFill>
                  <a:schemeClr val="accent1"/>
                </a:solidFill>
                <a:cs typeface="Franklin Gothic Medium"/>
              </a:rPr>
              <a:t>vaccines</a:t>
            </a:r>
          </a:p>
        </p:txBody>
      </p:sp>
      <p:sp>
        <p:nvSpPr>
          <p:cNvPr id="15" name="TextBox 14">
            <a:extLst>
              <a:ext uri="{FF2B5EF4-FFF2-40B4-BE49-F238E27FC236}">
                <a16:creationId xmlns:a16="http://schemas.microsoft.com/office/drawing/2014/main" id="{C6E5EABB-E0D7-E3C1-2D7E-D137E887F2E3}"/>
              </a:ext>
            </a:extLst>
          </p:cNvPr>
          <p:cNvSpPr txBox="1"/>
          <p:nvPr/>
        </p:nvSpPr>
        <p:spPr>
          <a:xfrm>
            <a:off x="8512573" y="5945155"/>
            <a:ext cx="1642649" cy="646331"/>
          </a:xfrm>
          <a:prstGeom prst="rect">
            <a:avLst/>
          </a:prstGeom>
          <a:solidFill>
            <a:schemeClr val="bg1"/>
          </a:solidFill>
        </p:spPr>
        <p:txBody>
          <a:bodyPr wrap="square" rtlCol="0">
            <a:spAutoFit/>
          </a:bodyPr>
          <a:lstStyle/>
          <a:p>
            <a:pPr algn="ctr"/>
            <a:r>
              <a:rPr lang="en-US" b="1" dirty="0">
                <a:solidFill>
                  <a:srgbClr val="FF0000"/>
                </a:solidFill>
                <a:cs typeface="Franklin Gothic Medium"/>
              </a:rPr>
              <a:t>anti-growth rate vaccines</a:t>
            </a:r>
            <a:endParaRPr lang="en-US" b="1" i="1" dirty="0">
              <a:solidFill>
                <a:srgbClr val="FF0000"/>
              </a:solidFill>
              <a:cs typeface="Franklin Gothic Medium"/>
            </a:endParaRPr>
          </a:p>
        </p:txBody>
      </p:sp>
      <p:sp>
        <p:nvSpPr>
          <p:cNvPr id="17" name="Rectangle 16">
            <a:extLst>
              <a:ext uri="{FF2B5EF4-FFF2-40B4-BE49-F238E27FC236}">
                <a16:creationId xmlns:a16="http://schemas.microsoft.com/office/drawing/2014/main" id="{EBA3FBFE-336B-8435-711A-F02DEEC41FE7}"/>
              </a:ext>
            </a:extLst>
          </p:cNvPr>
          <p:cNvSpPr/>
          <p:nvPr/>
        </p:nvSpPr>
        <p:spPr>
          <a:xfrm>
            <a:off x="992633" y="1626147"/>
            <a:ext cx="674459" cy="6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 virus&#10;&#10;Description automatically generated with medium confidence">
            <a:extLst>
              <a:ext uri="{FF2B5EF4-FFF2-40B4-BE49-F238E27FC236}">
                <a16:creationId xmlns:a16="http://schemas.microsoft.com/office/drawing/2014/main" id="{684342DE-EEE1-075D-6A59-2F701F4F8066}"/>
              </a:ext>
            </a:extLst>
          </p:cNvPr>
          <p:cNvPicPr>
            <a:picLocks noGrp="1" noChangeAspect="1"/>
          </p:cNvPicPr>
          <p:nvPr>
            <p:ph idx="1"/>
          </p:nvPr>
        </p:nvPicPr>
        <p:blipFill>
          <a:blip r:embed="rId3"/>
          <a:stretch>
            <a:fillRect/>
          </a:stretch>
        </p:blipFill>
        <p:spPr>
          <a:xfrm>
            <a:off x="66256" y="990879"/>
            <a:ext cx="6231485" cy="5682455"/>
          </a:xfrm>
        </p:spPr>
      </p:pic>
      <p:sp>
        <p:nvSpPr>
          <p:cNvPr id="10" name="Rectangle 9">
            <a:extLst>
              <a:ext uri="{FF2B5EF4-FFF2-40B4-BE49-F238E27FC236}">
                <a16:creationId xmlns:a16="http://schemas.microsoft.com/office/drawing/2014/main" id="{FDC0D4B2-432B-EE06-CF7A-21D5DD925153}"/>
              </a:ext>
            </a:extLst>
          </p:cNvPr>
          <p:cNvSpPr/>
          <p:nvPr/>
        </p:nvSpPr>
        <p:spPr>
          <a:xfrm>
            <a:off x="234465" y="4371910"/>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97E30B-E409-48FB-37EA-B7E57D226C1F}"/>
              </a:ext>
            </a:extLst>
          </p:cNvPr>
          <p:cNvSpPr/>
          <p:nvPr/>
        </p:nvSpPr>
        <p:spPr>
          <a:xfrm>
            <a:off x="183201" y="1286576"/>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EE8D62-4C9F-9A38-B3E6-86B98024D8D0}"/>
              </a:ext>
            </a:extLst>
          </p:cNvPr>
          <p:cNvSpPr/>
          <p:nvPr/>
        </p:nvSpPr>
        <p:spPr>
          <a:xfrm>
            <a:off x="3538054" y="1623753"/>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BA0EA2-E528-38D2-399D-BC0ECB909F0C}"/>
              </a:ext>
            </a:extLst>
          </p:cNvPr>
          <p:cNvSpPr/>
          <p:nvPr/>
        </p:nvSpPr>
        <p:spPr>
          <a:xfrm rot="4162129">
            <a:off x="3334959" y="2772055"/>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35BAA7-FF41-ED2B-B7A4-148DE5CAA40D}"/>
              </a:ext>
            </a:extLst>
          </p:cNvPr>
          <p:cNvSpPr/>
          <p:nvPr/>
        </p:nvSpPr>
        <p:spPr>
          <a:xfrm rot="3112672">
            <a:off x="3451948" y="2584517"/>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0D403A-924D-74A1-C4B5-F5C514B53DD8}"/>
              </a:ext>
            </a:extLst>
          </p:cNvPr>
          <p:cNvSpPr/>
          <p:nvPr/>
        </p:nvSpPr>
        <p:spPr>
          <a:xfrm rot="3954171">
            <a:off x="2708368" y="2998628"/>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0D385F-F76D-2E15-A910-CDB1101F9515}"/>
              </a:ext>
            </a:extLst>
          </p:cNvPr>
          <p:cNvSpPr/>
          <p:nvPr/>
        </p:nvSpPr>
        <p:spPr>
          <a:xfrm rot="4128869">
            <a:off x="2269541" y="3184373"/>
            <a:ext cx="461176" cy="651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DDF2D3-2666-1A45-027B-CD263DEE39AC}"/>
              </a:ext>
            </a:extLst>
          </p:cNvPr>
          <p:cNvSpPr/>
          <p:nvPr/>
        </p:nvSpPr>
        <p:spPr>
          <a:xfrm rot="4745803">
            <a:off x="1815121" y="3324334"/>
            <a:ext cx="461174"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ED0E42-C9B1-DF0D-065A-7D1616B62314}"/>
              </a:ext>
            </a:extLst>
          </p:cNvPr>
          <p:cNvSpPr/>
          <p:nvPr/>
        </p:nvSpPr>
        <p:spPr>
          <a:xfrm rot="4394218">
            <a:off x="1519630" y="3240290"/>
            <a:ext cx="461176" cy="7644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20F388F-E1BC-85FB-AF10-9938CECA8D5D}"/>
              </a:ext>
            </a:extLst>
          </p:cNvPr>
          <p:cNvSpPr txBox="1"/>
          <p:nvPr/>
        </p:nvSpPr>
        <p:spPr>
          <a:xfrm>
            <a:off x="4217602" y="4159495"/>
            <a:ext cx="1388974" cy="461665"/>
          </a:xfrm>
          <a:prstGeom prst="rect">
            <a:avLst/>
          </a:prstGeom>
          <a:solidFill>
            <a:schemeClr val="bg1"/>
          </a:solidFill>
        </p:spPr>
        <p:txBody>
          <a:bodyPr wrap="square" rtlCol="0">
            <a:spAutoFit/>
          </a:bodyPr>
          <a:lstStyle/>
          <a:p>
            <a:pPr algn="ctr"/>
            <a:r>
              <a:rPr lang="en-US" sz="1200" b="1" dirty="0">
                <a:solidFill>
                  <a:schemeClr val="accent6">
                    <a:lumMod val="75000"/>
                  </a:schemeClr>
                </a:solidFill>
                <a:cs typeface="Franklin Gothic Medium"/>
              </a:rPr>
              <a:t>transmission-blocking vaccines</a:t>
            </a:r>
            <a:endParaRPr lang="en-US" sz="1200" b="1" i="1" dirty="0">
              <a:solidFill>
                <a:schemeClr val="accent6">
                  <a:lumMod val="75000"/>
                </a:schemeClr>
              </a:solidFill>
              <a:cs typeface="Franklin Gothic Medium"/>
            </a:endParaRPr>
          </a:p>
        </p:txBody>
      </p:sp>
      <p:sp>
        <p:nvSpPr>
          <p:cNvPr id="27" name="TextBox 26">
            <a:extLst>
              <a:ext uri="{FF2B5EF4-FFF2-40B4-BE49-F238E27FC236}">
                <a16:creationId xmlns:a16="http://schemas.microsoft.com/office/drawing/2014/main" id="{83E6B125-B73D-8304-3343-0DAAE200387B}"/>
              </a:ext>
            </a:extLst>
          </p:cNvPr>
          <p:cNvSpPr txBox="1"/>
          <p:nvPr/>
        </p:nvSpPr>
        <p:spPr>
          <a:xfrm>
            <a:off x="4293547" y="5003414"/>
            <a:ext cx="1478030" cy="461665"/>
          </a:xfrm>
          <a:prstGeom prst="rect">
            <a:avLst/>
          </a:prstGeom>
          <a:solidFill>
            <a:schemeClr val="bg1"/>
          </a:solidFill>
        </p:spPr>
        <p:txBody>
          <a:bodyPr wrap="square" rtlCol="0">
            <a:spAutoFit/>
          </a:bodyPr>
          <a:lstStyle/>
          <a:p>
            <a:pPr algn="ctr"/>
            <a:r>
              <a:rPr lang="en-US" sz="1200" b="1" dirty="0">
                <a:solidFill>
                  <a:schemeClr val="accent1"/>
                </a:solidFill>
                <a:cs typeface="Franklin Gothic Medium"/>
              </a:rPr>
              <a:t>infection blocking</a:t>
            </a:r>
            <a:r>
              <a:rPr lang="en-US" sz="1200" b="1" i="1" dirty="0">
                <a:solidFill>
                  <a:schemeClr val="accent1"/>
                </a:solidFill>
                <a:cs typeface="Franklin Gothic Medium"/>
              </a:rPr>
              <a:t> </a:t>
            </a:r>
            <a:r>
              <a:rPr lang="en-US" sz="1200" b="1" dirty="0">
                <a:solidFill>
                  <a:schemeClr val="accent1"/>
                </a:solidFill>
                <a:cs typeface="Franklin Gothic Medium"/>
              </a:rPr>
              <a:t>vaccines</a:t>
            </a:r>
          </a:p>
        </p:txBody>
      </p:sp>
      <p:sp>
        <p:nvSpPr>
          <p:cNvPr id="28" name="Rectangle 27">
            <a:extLst>
              <a:ext uri="{FF2B5EF4-FFF2-40B4-BE49-F238E27FC236}">
                <a16:creationId xmlns:a16="http://schemas.microsoft.com/office/drawing/2014/main" id="{265793CE-267B-8BB3-0D9F-6AECB6C3FBD9}"/>
              </a:ext>
            </a:extLst>
          </p:cNvPr>
          <p:cNvSpPr/>
          <p:nvPr/>
        </p:nvSpPr>
        <p:spPr>
          <a:xfrm rot="2256614">
            <a:off x="4177003" y="1116166"/>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F1B168-BC47-AC84-9826-45E090D17606}"/>
              </a:ext>
            </a:extLst>
          </p:cNvPr>
          <p:cNvSpPr txBox="1"/>
          <p:nvPr/>
        </p:nvSpPr>
        <p:spPr>
          <a:xfrm>
            <a:off x="4606118" y="1802647"/>
            <a:ext cx="1250630" cy="461665"/>
          </a:xfrm>
          <a:prstGeom prst="rect">
            <a:avLst/>
          </a:prstGeom>
          <a:solidFill>
            <a:schemeClr val="bg1"/>
          </a:solidFill>
        </p:spPr>
        <p:txBody>
          <a:bodyPr wrap="square" rtlCol="0">
            <a:spAutoFit/>
          </a:bodyPr>
          <a:lstStyle/>
          <a:p>
            <a:pPr algn="ctr"/>
            <a:r>
              <a:rPr lang="en-US" sz="1200" b="1" dirty="0">
                <a:solidFill>
                  <a:srgbClr val="FF0000"/>
                </a:solidFill>
                <a:cs typeface="Franklin Gothic Medium"/>
              </a:rPr>
              <a:t>anti-growth rate vaccines</a:t>
            </a:r>
            <a:endParaRPr lang="en-US" sz="1200" b="1" i="1" dirty="0">
              <a:solidFill>
                <a:srgbClr val="FF0000"/>
              </a:solidFill>
              <a:cs typeface="Franklin Gothic Medium"/>
            </a:endParaRPr>
          </a:p>
        </p:txBody>
      </p:sp>
      <p:sp>
        <p:nvSpPr>
          <p:cNvPr id="30" name="TextBox 29">
            <a:extLst>
              <a:ext uri="{FF2B5EF4-FFF2-40B4-BE49-F238E27FC236}">
                <a16:creationId xmlns:a16="http://schemas.microsoft.com/office/drawing/2014/main" id="{6D4B0350-ADE1-4255-87F4-4BEE658ACC06}"/>
              </a:ext>
            </a:extLst>
          </p:cNvPr>
          <p:cNvSpPr txBox="1"/>
          <p:nvPr/>
        </p:nvSpPr>
        <p:spPr>
          <a:xfrm>
            <a:off x="6190284" y="3448580"/>
            <a:ext cx="1433586" cy="923330"/>
          </a:xfrm>
          <a:prstGeom prst="rect">
            <a:avLst/>
          </a:prstGeom>
          <a:solidFill>
            <a:schemeClr val="bg1"/>
          </a:solidFill>
        </p:spPr>
        <p:txBody>
          <a:bodyPr wrap="square" rtlCol="0">
            <a:spAutoFit/>
          </a:bodyPr>
          <a:lstStyle/>
          <a:p>
            <a:pPr algn="ctr"/>
            <a:r>
              <a:rPr lang="en-US" b="1" dirty="0">
                <a:solidFill>
                  <a:schemeClr val="accent6">
                    <a:lumMod val="75000"/>
                  </a:schemeClr>
                </a:solidFill>
                <a:cs typeface="Franklin Gothic Medium"/>
              </a:rPr>
              <a:t>transmission-blocking vaccines</a:t>
            </a:r>
            <a:endParaRPr lang="en-US" b="1" i="1" dirty="0">
              <a:solidFill>
                <a:schemeClr val="accent6">
                  <a:lumMod val="75000"/>
                </a:schemeClr>
              </a:solidFill>
              <a:cs typeface="Franklin Gothic Medium"/>
            </a:endParaRPr>
          </a:p>
        </p:txBody>
      </p:sp>
    </p:spTree>
    <p:extLst>
      <p:ext uri="{BB962C8B-B14F-4D97-AF65-F5344CB8AC3E}">
        <p14:creationId xmlns:p14="http://schemas.microsoft.com/office/powerpoint/2010/main" val="2341000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4B3A-1EC7-B855-F37B-380526000B6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A5AB6F-D39D-94E1-EE92-E66EDDA6BABD}"/>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instructions&amp;activity_state=opened&amp;state=opened&amp;flow=Instructor&amp;onscreen=persist">
            <a:extLst>
              <a:ext uri="{FF2B5EF4-FFF2-40B4-BE49-F238E27FC236}">
                <a16:creationId xmlns:a16="http://schemas.microsoft.com/office/drawing/2014/main" id="{7139F6E8-E48D-56AA-9C52-49CEFDC8A96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8079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EE1C-3B92-D224-E177-0F06CE0614B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8E88DE-B8C5-804C-2623-C240E60F9B0F}"/>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state=closed&amp;flow=Instructor&amp;onscreen=persist">
            <a:extLst>
              <a:ext uri="{FF2B5EF4-FFF2-40B4-BE49-F238E27FC236}">
                <a16:creationId xmlns:a16="http://schemas.microsoft.com/office/drawing/2014/main" id="{BFCB56E0-388C-CED2-4C1B-EC53F4FF12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34085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0FB0-6570-622B-14E3-37609E4261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390B78D-B4F3-2D53-0754-6AB1207F760A}"/>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display=correctness&amp;state=closed&amp;flow=Instructor&amp;onscreen=persist">
            <a:extLst>
              <a:ext uri="{FF2B5EF4-FFF2-40B4-BE49-F238E27FC236}">
                <a16:creationId xmlns:a16="http://schemas.microsoft.com/office/drawing/2014/main" id="{BA0DF91E-F12C-1E54-00B6-88FC2C5D238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2701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F34F05CC-4CF7-2B9B-DFED-1B512BBE2F4F}"/>
              </a:ext>
            </a:extLst>
          </p:cNvPr>
          <p:cNvSpPr>
            <a:spLocks noGrp="1"/>
          </p:cNvSpPr>
          <p:nvPr>
            <p:ph idx="1"/>
          </p:nvPr>
        </p:nvSpPr>
        <p:spPr/>
        <p:txBody>
          <a:bodyPr/>
          <a:lstStyle/>
          <a:p>
            <a:endParaRPr lang="en-US"/>
          </a:p>
        </p:txBody>
      </p:sp>
      <p:sp>
        <p:nvSpPr>
          <p:cNvPr id="20" name="Title 1">
            <a:extLst>
              <a:ext uri="{FF2B5EF4-FFF2-40B4-BE49-F238E27FC236}">
                <a16:creationId xmlns:a16="http://schemas.microsoft.com/office/drawing/2014/main" id="{E881D219-4B2C-3C2D-9453-8150EE8A6D3F}"/>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b="1" dirty="0">
              <a:solidFill>
                <a:srgbClr val="C00000"/>
              </a:solidFill>
              <a:latin typeface="+mn-lt"/>
            </a:endParaRPr>
          </a:p>
        </p:txBody>
      </p:sp>
    </p:spTree>
    <p:extLst>
      <p:ext uri="{BB962C8B-B14F-4D97-AF65-F5344CB8AC3E}">
        <p14:creationId xmlns:p14="http://schemas.microsoft.com/office/powerpoint/2010/main" val="20984569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with medium confidence">
            <a:extLst>
              <a:ext uri="{FF2B5EF4-FFF2-40B4-BE49-F238E27FC236}">
                <a16:creationId xmlns:a16="http://schemas.microsoft.com/office/drawing/2014/main" id="{6E2DF3AA-091E-A424-9E3C-F6AD8F38C1FE}"/>
              </a:ext>
            </a:extLst>
          </p:cNvPr>
          <p:cNvPicPr>
            <a:picLocks noGrp="1" noChangeAspect="1"/>
          </p:cNvPicPr>
          <p:nvPr>
            <p:ph idx="1"/>
          </p:nvPr>
        </p:nvPicPr>
        <p:blipFill rotWithShape="1">
          <a:blip r:embed="rId2"/>
          <a:srcRect b="15717"/>
          <a:stretch/>
        </p:blipFill>
        <p:spPr>
          <a:xfrm>
            <a:off x="408440" y="1066800"/>
            <a:ext cx="4035054" cy="2691312"/>
          </a:xfrm>
        </p:spPr>
      </p:pic>
      <p:sp>
        <p:nvSpPr>
          <p:cNvPr id="9" name="Content Placeholder 2">
            <a:extLst>
              <a:ext uri="{FF2B5EF4-FFF2-40B4-BE49-F238E27FC236}">
                <a16:creationId xmlns:a16="http://schemas.microsoft.com/office/drawing/2014/main" id="{ACF079CF-33CB-6DC8-CD21-2CA2091180DB}"/>
              </a:ext>
            </a:extLst>
          </p:cNvPr>
          <p:cNvSpPr txBox="1">
            <a:spLocks/>
          </p:cNvSpPr>
          <p:nvPr/>
        </p:nvSpPr>
        <p:spPr>
          <a:xfrm>
            <a:off x="192632" y="3813505"/>
            <a:ext cx="4587186" cy="29454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Lyme disease is a vector-borne disease caused by the bacterium, </a:t>
            </a:r>
            <a:r>
              <a:rPr lang="en-US" i="1" dirty="0" err="1"/>
              <a:t>Borrellia</a:t>
            </a:r>
            <a:r>
              <a:rPr lang="en-US" i="1" dirty="0"/>
              <a:t> </a:t>
            </a:r>
            <a:r>
              <a:rPr lang="en-US" i="1" dirty="0" err="1"/>
              <a:t>burgdoferi</a:t>
            </a:r>
            <a:r>
              <a:rPr lang="en-US" i="1" dirty="0"/>
              <a:t>, </a:t>
            </a:r>
            <a:r>
              <a:rPr lang="en-US" dirty="0"/>
              <a:t>vectored by </a:t>
            </a:r>
            <a:r>
              <a:rPr lang="en-US" i="1" dirty="0"/>
              <a:t>Ixodes </a:t>
            </a:r>
            <a:r>
              <a:rPr lang="en-US" dirty="0"/>
              <a:t>especially</a:t>
            </a:r>
            <a:r>
              <a:rPr lang="en-US" i="1" dirty="0"/>
              <a:t> Ixodes scapularis</a:t>
            </a:r>
            <a:r>
              <a:rPr lang="en-US" dirty="0"/>
              <a:t>) ticks. </a:t>
            </a:r>
          </a:p>
          <a:p>
            <a:r>
              <a:rPr lang="en-US" dirty="0"/>
              <a:t>Nymph ticks are borne in the spring, feed on small mammal hosts through the summer, then reproduce (particularly on deer) in the fall before going dormant in the winter.</a:t>
            </a:r>
          </a:p>
          <a:p>
            <a:r>
              <a:rPr lang="en-US" dirty="0"/>
              <a:t>Human cases are largely concentrated in the spring and summer and result from infected tick bites.</a:t>
            </a:r>
          </a:p>
        </p:txBody>
      </p:sp>
      <p:sp>
        <p:nvSpPr>
          <p:cNvPr id="2" name="Title 1">
            <a:extLst>
              <a:ext uri="{FF2B5EF4-FFF2-40B4-BE49-F238E27FC236}">
                <a16:creationId xmlns:a16="http://schemas.microsoft.com/office/drawing/2014/main" id="{A913C2DF-E347-2AFD-7490-74DE28A8B3AA}"/>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dirty="0">
              <a:latin typeface="+mn-lt"/>
            </a:endParaRPr>
          </a:p>
          <a:p>
            <a:pPr algn="ctr"/>
            <a:r>
              <a:rPr lang="en-US" sz="2800" dirty="0">
                <a:latin typeface="+mn-lt"/>
              </a:rPr>
              <a:t>Example: Lyme Disease</a:t>
            </a:r>
          </a:p>
        </p:txBody>
      </p:sp>
      <p:pic>
        <p:nvPicPr>
          <p:cNvPr id="1026" name="Picture 2" descr="figure 1">
            <a:extLst>
              <a:ext uri="{FF2B5EF4-FFF2-40B4-BE49-F238E27FC236}">
                <a16:creationId xmlns:a16="http://schemas.microsoft.com/office/drawing/2014/main" id="{B2C7FC2D-B61C-1B43-FCBB-83775595D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090" y="1670804"/>
            <a:ext cx="5163253" cy="4225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A8E60-1026-9D2D-EB15-2FE4F60DEF76}"/>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Barbour and </a:t>
            </a:r>
            <a:r>
              <a:rPr lang="en-US" sz="1400" dirty="0" err="1">
                <a:cs typeface="Franklin Gothic Medium"/>
              </a:rPr>
              <a:t>Zuckert</a:t>
            </a:r>
            <a:r>
              <a:rPr lang="en-US" sz="1400" dirty="0">
                <a:cs typeface="Franklin Gothic Medium"/>
              </a:rPr>
              <a:t> 1997. </a:t>
            </a:r>
            <a:r>
              <a:rPr lang="en-US" sz="1400" i="1" dirty="0">
                <a:cs typeface="Franklin Gothic Medium"/>
              </a:rPr>
              <a:t>Nature.</a:t>
            </a:r>
          </a:p>
        </p:txBody>
      </p:sp>
      <p:cxnSp>
        <p:nvCxnSpPr>
          <p:cNvPr id="5" name="Straight Arrow Connector 4">
            <a:extLst>
              <a:ext uri="{FF2B5EF4-FFF2-40B4-BE49-F238E27FC236}">
                <a16:creationId xmlns:a16="http://schemas.microsoft.com/office/drawing/2014/main" id="{669C30E4-2893-6863-3DDA-0D38808F60A4}"/>
              </a:ext>
            </a:extLst>
          </p:cNvPr>
          <p:cNvCxnSpPr/>
          <p:nvPr/>
        </p:nvCxnSpPr>
        <p:spPr>
          <a:xfrm flipH="1">
            <a:off x="8432800" y="3135086"/>
            <a:ext cx="711200" cy="841828"/>
          </a:xfrm>
          <a:prstGeom prst="straightConnector1">
            <a:avLst/>
          </a:prstGeom>
          <a:ln w="1905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755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extensions to the SIR model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733469"/>
            <a:ext cx="12039177" cy="6124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630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999505-CDA4-E783-0E7A-EC7E655BDAF2}"/>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pic>
        <p:nvPicPr>
          <p:cNvPr id="2050" name="Picture 2" descr="Image">
            <a:extLst>
              <a:ext uri="{FF2B5EF4-FFF2-40B4-BE49-F238E27FC236}">
                <a16:creationId xmlns:a16="http://schemas.microsoft.com/office/drawing/2014/main" id="{59CB2DA3-67E3-BB25-92D6-10E13C9B8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27" y="2488839"/>
            <a:ext cx="5456132" cy="34919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3FA063F-0145-1373-6F64-46EFFDE6CC95}"/>
              </a:ext>
            </a:extLst>
          </p:cNvPr>
          <p:cNvSpPr txBox="1">
            <a:spLocks/>
          </p:cNvSpPr>
          <p:nvPr/>
        </p:nvSpPr>
        <p:spPr>
          <a:xfrm>
            <a:off x="348433" y="1573962"/>
            <a:ext cx="506774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1: Density of infected ticks</a:t>
            </a:r>
          </a:p>
        </p:txBody>
      </p:sp>
      <p:sp>
        <p:nvSpPr>
          <p:cNvPr id="6" name="Title 1">
            <a:extLst>
              <a:ext uri="{FF2B5EF4-FFF2-40B4-BE49-F238E27FC236}">
                <a16:creationId xmlns:a16="http://schemas.microsoft.com/office/drawing/2014/main" id="{FAE41086-1AAC-3602-3CAD-8B41AEAEC759}"/>
              </a:ext>
            </a:extLst>
          </p:cNvPr>
          <p:cNvSpPr txBox="1">
            <a:spLocks/>
          </p:cNvSpPr>
          <p:nvPr/>
        </p:nvSpPr>
        <p:spPr>
          <a:xfrm>
            <a:off x="5815682" y="1579512"/>
            <a:ext cx="645838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2: Prevalence of Lyme in tick population</a:t>
            </a:r>
          </a:p>
        </p:txBody>
      </p:sp>
      <p:pic>
        <p:nvPicPr>
          <p:cNvPr id="2052" name="Picture 4" descr="prevalence3">
            <a:extLst>
              <a:ext uri="{FF2B5EF4-FFF2-40B4-BE49-F238E27FC236}">
                <a16:creationId xmlns:a16="http://schemas.microsoft.com/office/drawing/2014/main" id="{169987C3-171B-0455-BBB7-4609C0741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319" y="2488839"/>
            <a:ext cx="5467248" cy="349192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4076416-1265-5DBD-D464-554BEFCC2378}"/>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8" name="TextBox 7">
            <a:extLst>
              <a:ext uri="{FF2B5EF4-FFF2-40B4-BE49-F238E27FC236}">
                <a16:creationId xmlns:a16="http://schemas.microsoft.com/office/drawing/2014/main" id="{4A4A1F35-5F02-AE31-1B5C-78EE41541E40}"/>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883609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63D13-6532-FE21-DA84-DB00899143B2}"/>
              </a:ext>
            </a:extLst>
          </p:cNvPr>
          <p:cNvSpPr>
            <a:spLocks noGrp="1"/>
          </p:cNvSpPr>
          <p:nvPr>
            <p:ph idx="1"/>
          </p:nvPr>
        </p:nvSpPr>
        <p:spPr>
          <a:xfrm>
            <a:off x="6713512" y="1778508"/>
            <a:ext cx="4301577" cy="4351338"/>
          </a:xfrm>
        </p:spPr>
        <p:txBody>
          <a:bodyPr/>
          <a:lstStyle/>
          <a:p>
            <a:pPr marL="514350" indent="-514350">
              <a:buAutoNum type="arabicParenBoth"/>
            </a:pPr>
            <a:r>
              <a:rPr lang="en-US" sz="2800" dirty="0">
                <a:latin typeface="+mn-lt"/>
              </a:rPr>
              <a:t>Wildlife hosts vary in the extent to which they offer blood meals to ticks, thereby modulating tick abundance.</a:t>
            </a:r>
          </a:p>
          <a:p>
            <a:pPr marL="514350" indent="-514350">
              <a:buAutoNum type="arabicParenBoth"/>
            </a:pPr>
            <a:r>
              <a:rPr lang="en-US" sz="2800" dirty="0">
                <a:latin typeface="+mn-lt"/>
              </a:rPr>
              <a:t>Wildlife hosts also vary in their permissibility to </a:t>
            </a:r>
            <a:r>
              <a:rPr lang="en-US" sz="2800" i="1" dirty="0">
                <a:latin typeface="+mn-lt"/>
              </a:rPr>
              <a:t>B. </a:t>
            </a:r>
            <a:r>
              <a:rPr lang="en-US" sz="2800" i="1" dirty="0" err="1">
                <a:latin typeface="+mn-lt"/>
              </a:rPr>
              <a:t>burgdoferi</a:t>
            </a:r>
            <a:r>
              <a:rPr lang="en-US" sz="2800" i="1" dirty="0">
                <a:latin typeface="+mn-lt"/>
              </a:rPr>
              <a:t> </a:t>
            </a:r>
            <a:r>
              <a:rPr lang="en-US" sz="2800" dirty="0">
                <a:latin typeface="+mn-lt"/>
              </a:rPr>
              <a:t>infection.</a:t>
            </a:r>
            <a:endParaRPr lang="en-US" dirty="0"/>
          </a:p>
        </p:txBody>
      </p:sp>
      <p:pic>
        <p:nvPicPr>
          <p:cNvPr id="3074" name="Picture 2" descr="Image">
            <a:extLst>
              <a:ext uri="{FF2B5EF4-FFF2-40B4-BE49-F238E27FC236}">
                <a16:creationId xmlns:a16="http://schemas.microsoft.com/office/drawing/2014/main" id="{4E4C0412-A7EE-462A-AB23-9C58A35EF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283" y="1277343"/>
            <a:ext cx="5118334" cy="51675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3E8E5B-CE80-C955-54D4-0D76723F3A3B}"/>
              </a:ext>
            </a:extLst>
          </p:cNvPr>
          <p:cNvSpPr txBox="1">
            <a:spLocks/>
          </p:cNvSpPr>
          <p:nvPr/>
        </p:nvSpPr>
        <p:spPr>
          <a:xfrm>
            <a:off x="505609" y="258231"/>
            <a:ext cx="11005073"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The broader </a:t>
            </a:r>
            <a:r>
              <a:rPr lang="en-US" sz="3000" b="1" dirty="0">
                <a:solidFill>
                  <a:srgbClr val="C00000"/>
                </a:solidFill>
                <a:latin typeface="+mn-lt"/>
              </a:rPr>
              <a:t>wildlife community impacts Lyme disease risk</a:t>
            </a:r>
            <a:r>
              <a:rPr lang="en-US" sz="3000" dirty="0">
                <a:latin typeface="+mn-lt"/>
              </a:rPr>
              <a:t> for humans</a:t>
            </a:r>
          </a:p>
        </p:txBody>
      </p:sp>
      <p:sp>
        <p:nvSpPr>
          <p:cNvPr id="5" name="Title 1">
            <a:extLst>
              <a:ext uri="{FF2B5EF4-FFF2-40B4-BE49-F238E27FC236}">
                <a16:creationId xmlns:a16="http://schemas.microsoft.com/office/drawing/2014/main" id="{57DA98A0-D467-1714-9549-8B0982EE057E}"/>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6" name="TextBox 5">
            <a:extLst>
              <a:ext uri="{FF2B5EF4-FFF2-40B4-BE49-F238E27FC236}">
                <a16:creationId xmlns:a16="http://schemas.microsoft.com/office/drawing/2014/main" id="{E3B755AC-C170-1BF0-9B76-4A4E95BE734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70416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F2ED1-153F-7027-1572-D1D0A5F58302}"/>
              </a:ext>
            </a:extLst>
          </p:cNvPr>
          <p:cNvSpPr>
            <a:spLocks noGrp="1"/>
          </p:cNvSpPr>
          <p:nvPr>
            <p:ph idx="1"/>
          </p:nvPr>
        </p:nvSpPr>
        <p:spPr/>
        <p:txBody>
          <a:bodyPr/>
          <a:lstStyle/>
          <a:p>
            <a:endParaRPr lang="en-US"/>
          </a:p>
        </p:txBody>
      </p:sp>
      <p:sp>
        <p:nvSpPr>
          <p:cNvPr id="5" name="Title 1">
            <a:extLst>
              <a:ext uri="{FF2B5EF4-FFF2-40B4-BE49-F238E27FC236}">
                <a16:creationId xmlns:a16="http://schemas.microsoft.com/office/drawing/2014/main" id="{891EA3E4-C306-0757-5B7E-52C0DFD30845}"/>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6" name="Rectangle 5">
            <a:extLst>
              <a:ext uri="{FF2B5EF4-FFF2-40B4-BE49-F238E27FC236}">
                <a16:creationId xmlns:a16="http://schemas.microsoft.com/office/drawing/2014/main" id="{1A518E11-61AD-144F-E807-BDB1FA353111}"/>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914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2"/>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2"/>
          <a:srcRect l="9348" t="67183"/>
          <a:stretch/>
        </p:blipFill>
        <p:spPr>
          <a:xfrm>
            <a:off x="6256749" y="1838445"/>
            <a:ext cx="5063523" cy="3384041"/>
          </a:xfrm>
          <a:prstGeom prst="rect">
            <a:avLst/>
          </a:prstGeom>
        </p:spPr>
      </p:pic>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Ostfeld</a:t>
            </a:r>
            <a:r>
              <a:rPr lang="en-US" sz="1400" dirty="0">
                <a:cs typeface="Franklin Gothic Medium"/>
              </a:rPr>
              <a:t> and </a:t>
            </a:r>
            <a:r>
              <a:rPr lang="en-US" sz="1400" dirty="0" err="1">
                <a:cs typeface="Franklin Gothic Medium"/>
              </a:rPr>
              <a:t>Keesing</a:t>
            </a:r>
            <a:r>
              <a:rPr lang="en-US" sz="1400" dirty="0">
                <a:cs typeface="Franklin Gothic Medium"/>
              </a:rPr>
              <a:t>. 2000. </a:t>
            </a:r>
            <a:r>
              <a:rPr lang="en-US" sz="1400" i="1" dirty="0">
                <a:cs typeface="Franklin Gothic Medium"/>
              </a:rPr>
              <a:t>Conservation Biology.</a:t>
            </a:r>
            <a:endParaRPr lang="en-US" sz="1400" dirty="0">
              <a:cs typeface="Franklin Gothic Medium"/>
            </a:endParaRPr>
          </a:p>
        </p:txBody>
      </p:sp>
      <p:sp>
        <p:nvSpPr>
          <p:cNvPr id="3" name="Rectangle 2">
            <a:extLst>
              <a:ext uri="{FF2B5EF4-FFF2-40B4-BE49-F238E27FC236}">
                <a16:creationId xmlns:a16="http://schemas.microsoft.com/office/drawing/2014/main" id="{731A93BF-D6B2-46C2-D86C-7B6C79DA1244}"/>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1742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highlight>
                  <a:srgbClr val="FFFF00"/>
                </a:highlight>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2"/>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2"/>
          <a:srcRect l="9348" t="67183"/>
          <a:stretch/>
        </p:blipFill>
        <p:spPr>
          <a:xfrm>
            <a:off x="6256749" y="1838445"/>
            <a:ext cx="5063523" cy="3384041"/>
          </a:xfrm>
          <a:prstGeom prst="rect">
            <a:avLst/>
          </a:prstGeom>
        </p:spPr>
      </p:pic>
      <p:sp>
        <p:nvSpPr>
          <p:cNvPr id="2" name="TextBox 1">
            <a:extLst>
              <a:ext uri="{FF2B5EF4-FFF2-40B4-BE49-F238E27FC236}">
                <a16:creationId xmlns:a16="http://schemas.microsoft.com/office/drawing/2014/main" id="{B999751C-68DE-56AE-2F9F-9B347982ED99}"/>
              </a:ext>
            </a:extLst>
          </p:cNvPr>
          <p:cNvSpPr txBox="1"/>
          <p:nvPr/>
        </p:nvSpPr>
        <p:spPr>
          <a:xfrm>
            <a:off x="1652476" y="6052585"/>
            <a:ext cx="9208546" cy="461665"/>
          </a:xfrm>
          <a:prstGeom prst="rect">
            <a:avLst/>
          </a:prstGeom>
          <a:noFill/>
        </p:spPr>
        <p:txBody>
          <a:bodyPr wrap="square">
            <a:spAutoFit/>
          </a:bodyPr>
          <a:lstStyle/>
          <a:p>
            <a:pPr algn="ctr"/>
            <a:r>
              <a:rPr lang="en-US" sz="2400" dirty="0">
                <a:highlight>
                  <a:srgbClr val="FFFF00"/>
                </a:highlight>
              </a:rPr>
              <a:t>Patterns depend on the context of the wildlife community!</a:t>
            </a:r>
            <a:endParaRPr lang="en-US" sz="2400" b="1" dirty="0">
              <a:highlight>
                <a:srgbClr val="FFFF00"/>
              </a:highlight>
            </a:endParaRPr>
          </a:p>
        </p:txBody>
      </p:sp>
    </p:spTree>
    <p:extLst>
      <p:ext uri="{BB962C8B-B14F-4D97-AF65-F5344CB8AC3E}">
        <p14:creationId xmlns:p14="http://schemas.microsoft.com/office/powerpoint/2010/main" val="1114046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46D6BC3-3957-4389-DEDE-63A8CAD2D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1344318"/>
            <a:ext cx="6959600" cy="52554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7BFF079-91DC-2379-20CD-22DD54BF9190}"/>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sp>
        <p:nvSpPr>
          <p:cNvPr id="6" name="TextBox 5">
            <a:extLst>
              <a:ext uri="{FF2B5EF4-FFF2-40B4-BE49-F238E27FC236}">
                <a16:creationId xmlns:a16="http://schemas.microsoft.com/office/drawing/2014/main" id="{3CE57B30-4C9C-0423-0A5E-14F0938C2C6D}"/>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3960764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8F7B4-6F01-B806-D783-09285241DEA8}"/>
              </a:ext>
            </a:extLst>
          </p:cNvPr>
          <p:cNvSpPr>
            <a:spLocks noGrp="1"/>
          </p:cNvSpPr>
          <p:nvPr>
            <p:ph idx="1"/>
          </p:nvPr>
        </p:nvSpPr>
        <p:spPr>
          <a:xfrm>
            <a:off x="1681843" y="678997"/>
            <a:ext cx="8828314" cy="1048204"/>
          </a:xfrm>
        </p:spPr>
        <p:txBody>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is the diversion of pathogen-transmitting arthropods from humans to animals</a:t>
            </a:r>
            <a:endParaRPr lang="en-US" dirty="0">
              <a:latin typeface="Calibri" panose="020F0502020204030204" pitchFamily="34" charset="0"/>
              <a:cs typeface="Calibri" panose="020F0502020204030204" pitchFamily="34" charset="0"/>
            </a:endParaRPr>
          </a:p>
        </p:txBody>
      </p:sp>
      <p:pic>
        <p:nvPicPr>
          <p:cNvPr id="7" name="Main graphic">
            <a:extLst>
              <a:ext uri="{FF2B5EF4-FFF2-40B4-BE49-F238E27FC236}">
                <a16:creationId xmlns:a16="http://schemas.microsoft.com/office/drawing/2014/main" id="{9B56D721-CA71-2BAD-7898-69DA3FA6C931}"/>
              </a:ext>
            </a:extLst>
          </p:cNvPr>
          <p:cNvPicPr/>
          <p:nvPr/>
        </p:nvPicPr>
        <p:blipFill rotWithShape="1">
          <a:blip r:embed="rId2"/>
          <a:srcRect t="47012" b="-10475"/>
          <a:stretch/>
        </p:blipFill>
        <p:spPr>
          <a:xfrm>
            <a:off x="237017" y="2971254"/>
            <a:ext cx="6334902" cy="4319092"/>
          </a:xfrm>
          <a:prstGeom prst="rect">
            <a:avLst/>
          </a:prstGeom>
          <a:ln>
            <a:noFill/>
          </a:ln>
        </p:spPr>
      </p:pic>
      <p:sp>
        <p:nvSpPr>
          <p:cNvPr id="9" name="TextBox 8">
            <a:extLst>
              <a:ext uri="{FF2B5EF4-FFF2-40B4-BE49-F238E27FC236}">
                <a16:creationId xmlns:a16="http://schemas.microsoft.com/office/drawing/2014/main" id="{194D30C0-0896-FC97-4686-EF221731F40F}"/>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Swei</a:t>
            </a:r>
            <a:r>
              <a:rPr lang="en-US" sz="1400" dirty="0">
                <a:cs typeface="Franklin Gothic Medium"/>
              </a:rPr>
              <a:t> et al. 2011. </a:t>
            </a:r>
            <a:r>
              <a:rPr lang="en-US" sz="1400" i="1" dirty="0">
                <a:cs typeface="Franklin Gothic Medium"/>
              </a:rPr>
              <a:t>Proc Roy Soc B.</a:t>
            </a:r>
            <a:endParaRPr lang="en-US" sz="1400" dirty="0">
              <a:cs typeface="Franklin Gothic Medium"/>
            </a:endParaRPr>
          </a:p>
        </p:txBody>
      </p:sp>
      <p:sp>
        <p:nvSpPr>
          <p:cNvPr id="10" name="Title 1">
            <a:extLst>
              <a:ext uri="{FF2B5EF4-FFF2-40B4-BE49-F238E27FC236}">
                <a16:creationId xmlns:a16="http://schemas.microsoft.com/office/drawing/2014/main" id="{5B5739F5-BD81-32AC-E9E9-E495324089DB}"/>
              </a:ext>
            </a:extLst>
          </p:cNvPr>
          <p:cNvSpPr txBox="1">
            <a:spLocks/>
          </p:cNvSpPr>
          <p:nvPr/>
        </p:nvSpPr>
        <p:spPr>
          <a:xfrm>
            <a:off x="184647" y="1467381"/>
            <a:ext cx="7136331" cy="18584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Tick burden on female (left) and male (right) woodrats in Marin County, CA following removal of western fence lizard (</a:t>
            </a:r>
            <a:r>
              <a:rPr lang="en-US" sz="1800" b="0" i="1" u="none" strike="noStrike" dirty="0">
                <a:solidFill>
                  <a:srgbClr val="333333"/>
                </a:solidFill>
                <a:effectLst/>
                <a:latin typeface="+mn-lt"/>
              </a:rPr>
              <a:t>Sceloporus occidentalis</a:t>
            </a:r>
            <a:r>
              <a:rPr lang="en-US" sz="1800" dirty="0">
                <a:latin typeface="+mn-lt"/>
              </a:rPr>
              <a:t>) at the end of the 2007 year in experimental (solid) and control (open circle) plots</a:t>
            </a:r>
          </a:p>
        </p:txBody>
      </p:sp>
      <p:pic>
        <p:nvPicPr>
          <p:cNvPr id="5122" name="Picture 2">
            <a:extLst>
              <a:ext uri="{FF2B5EF4-FFF2-40B4-BE49-F238E27FC236}">
                <a16:creationId xmlns:a16="http://schemas.microsoft.com/office/drawing/2014/main" id="{9E8D6C93-ACF9-3652-D957-09A6923DD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976" y="2757713"/>
            <a:ext cx="4051210" cy="2546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5246C3-ECC2-5FDC-9766-AAB29D11A214}"/>
              </a:ext>
            </a:extLst>
          </p:cNvPr>
          <p:cNvSpPr txBox="1"/>
          <p:nvPr/>
        </p:nvSpPr>
        <p:spPr>
          <a:xfrm>
            <a:off x="8280400" y="5357819"/>
            <a:ext cx="2402114" cy="369332"/>
          </a:xfrm>
          <a:prstGeom prst="rect">
            <a:avLst/>
          </a:prstGeom>
          <a:noFill/>
        </p:spPr>
        <p:txBody>
          <a:bodyPr wrap="square">
            <a:spAutoFit/>
          </a:bodyPr>
          <a:lstStyle/>
          <a:p>
            <a:r>
              <a:rPr lang="en-US" sz="1800" b="0" i="1" u="none" strike="noStrike" dirty="0">
                <a:solidFill>
                  <a:srgbClr val="333333"/>
                </a:solidFill>
                <a:effectLst/>
                <a:latin typeface="+mn-lt"/>
              </a:rPr>
              <a:t>Sceloporus occidentalis</a:t>
            </a:r>
            <a:endParaRPr lang="en-US" dirty="0"/>
          </a:p>
        </p:txBody>
      </p:sp>
      <p:sp>
        <p:nvSpPr>
          <p:cNvPr id="13" name="Rectangle 12">
            <a:extLst>
              <a:ext uri="{FF2B5EF4-FFF2-40B4-BE49-F238E27FC236}">
                <a16:creationId xmlns:a16="http://schemas.microsoft.com/office/drawing/2014/main" id="{E44E7FF0-A005-1AC5-A81A-F1BD22ABC06F}"/>
              </a:ext>
            </a:extLst>
          </p:cNvPr>
          <p:cNvSpPr/>
          <p:nvPr/>
        </p:nvSpPr>
        <p:spPr>
          <a:xfrm>
            <a:off x="87339" y="3100187"/>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377AD9-ACD8-3140-702C-2FC8CCC8734C}"/>
              </a:ext>
            </a:extLst>
          </p:cNvPr>
          <p:cNvSpPr/>
          <p:nvPr/>
        </p:nvSpPr>
        <p:spPr>
          <a:xfrm>
            <a:off x="3329629" y="3004244"/>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512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6D97E0F-099B-F647-D2D8-DD7BA488D3EA}"/>
              </a:ext>
            </a:extLst>
          </p:cNvPr>
          <p:cNvSpPr>
            <a:spLocks noGrp="1"/>
          </p:cNvSpPr>
          <p:nvPr>
            <p:ph idx="1"/>
          </p:nvPr>
        </p:nvSpPr>
        <p:spPr>
          <a:xfrm>
            <a:off x="1631123" y="420914"/>
            <a:ext cx="9094934" cy="1306287"/>
          </a:xfrm>
        </p:spPr>
        <p:txBody>
          <a:bodyPr>
            <a:normAutofit/>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a:t>
            </a:r>
            <a:r>
              <a:rPr lang="en-US" dirty="0">
                <a:solidFill>
                  <a:srgbClr val="4D5156"/>
                </a:solidFill>
                <a:latin typeface="Calibri" panose="020F0502020204030204" pitchFamily="34" charset="0"/>
                <a:cs typeface="Calibri" panose="020F0502020204030204" pitchFamily="34" charset="0"/>
              </a:rPr>
              <a:t>has been suggested for malaria control – but only works in cases by which livestock are used as bait to draw mosquitoes closer to insecticides.</a:t>
            </a:r>
            <a:endParaRPr lang="en-US"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E1FCEFA-F388-F58F-F740-71F98401EDD1}"/>
              </a:ext>
            </a:extLst>
          </p:cNvPr>
          <p:cNvGrpSpPr/>
          <p:nvPr/>
        </p:nvGrpSpPr>
        <p:grpSpPr>
          <a:xfrm>
            <a:off x="682172" y="1981378"/>
            <a:ext cx="3715656" cy="3185708"/>
            <a:chOff x="0" y="4201453"/>
            <a:chExt cx="2784733" cy="2413256"/>
          </a:xfrm>
        </p:grpSpPr>
        <p:pic>
          <p:nvPicPr>
            <p:cNvPr id="6" name="Picture 5" descr="A diagram of a person and mosquito&#10;&#10;Description automatically generated">
              <a:extLst>
                <a:ext uri="{FF2B5EF4-FFF2-40B4-BE49-F238E27FC236}">
                  <a16:creationId xmlns:a16="http://schemas.microsoft.com/office/drawing/2014/main" id="{2D59E28D-0328-CE97-EFBE-7EBBE52E48C6}"/>
                </a:ext>
              </a:extLst>
            </p:cNvPr>
            <p:cNvPicPr>
              <a:picLocks noChangeAspect="1"/>
            </p:cNvPicPr>
            <p:nvPr/>
          </p:nvPicPr>
          <p:blipFill>
            <a:blip r:embed="rId2"/>
            <a:stretch>
              <a:fillRect/>
            </a:stretch>
          </p:blipFill>
          <p:spPr>
            <a:xfrm>
              <a:off x="136542" y="4314195"/>
              <a:ext cx="2648191" cy="2300514"/>
            </a:xfrm>
            <a:prstGeom prst="rect">
              <a:avLst/>
            </a:prstGeom>
          </p:spPr>
        </p:pic>
        <p:sp>
          <p:nvSpPr>
            <p:cNvPr id="7" name="Rectangle 6">
              <a:extLst>
                <a:ext uri="{FF2B5EF4-FFF2-40B4-BE49-F238E27FC236}">
                  <a16:creationId xmlns:a16="http://schemas.microsoft.com/office/drawing/2014/main" id="{4F1171AF-556F-BB40-F909-A59591D3D520}"/>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Figure 2">
            <a:extLst>
              <a:ext uri="{FF2B5EF4-FFF2-40B4-BE49-F238E27FC236}">
                <a16:creationId xmlns:a16="http://schemas.microsoft.com/office/drawing/2014/main" id="{8C09A4AC-FF2D-AAE9-CF9C-7306573DF7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91"/>
          <a:stretch/>
        </p:blipFill>
        <p:spPr bwMode="auto">
          <a:xfrm>
            <a:off x="4771250" y="2045027"/>
            <a:ext cx="7043378" cy="4187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C2F885-78DE-3839-71D5-AF825B47C159}"/>
              </a:ext>
            </a:extLst>
          </p:cNvPr>
          <p:cNvSpPr txBox="1"/>
          <p:nvPr/>
        </p:nvSpPr>
        <p:spPr>
          <a:xfrm>
            <a:off x="6875480" y="6550223"/>
            <a:ext cx="5200406" cy="307777"/>
          </a:xfrm>
          <a:prstGeom prst="rect">
            <a:avLst/>
          </a:prstGeom>
          <a:noFill/>
        </p:spPr>
        <p:txBody>
          <a:bodyPr wrap="square" rtlCol="0">
            <a:spAutoFit/>
          </a:bodyPr>
          <a:lstStyle/>
          <a:p>
            <a:pPr algn="r"/>
            <a:r>
              <a:rPr lang="en-US" sz="1400" dirty="0" err="1">
                <a:cs typeface="Franklin Gothic Medium"/>
              </a:rPr>
              <a:t>Asale</a:t>
            </a:r>
            <a:r>
              <a:rPr lang="en-US" sz="1400" dirty="0">
                <a:cs typeface="Franklin Gothic Medium"/>
              </a:rPr>
              <a:t> et al. 2017. </a:t>
            </a:r>
            <a:r>
              <a:rPr lang="en-US" sz="1400" i="1" dirty="0">
                <a:cs typeface="Franklin Gothic Medium"/>
              </a:rPr>
              <a:t>Malaria Journal</a:t>
            </a:r>
            <a:endParaRPr lang="en-US" sz="1400" dirty="0">
              <a:cs typeface="Franklin Gothic Medium"/>
            </a:endParaRPr>
          </a:p>
        </p:txBody>
      </p:sp>
      <p:sp>
        <p:nvSpPr>
          <p:cNvPr id="10" name="Title 1">
            <a:extLst>
              <a:ext uri="{FF2B5EF4-FFF2-40B4-BE49-F238E27FC236}">
                <a16:creationId xmlns:a16="http://schemas.microsoft.com/office/drawing/2014/main" id="{AABB5536-4CE4-A0FF-B80A-BB3F5BAC61CF}"/>
              </a:ext>
            </a:extLst>
          </p:cNvPr>
          <p:cNvSpPr txBox="1">
            <a:spLocks/>
          </p:cNvSpPr>
          <p:nvPr/>
        </p:nvSpPr>
        <p:spPr>
          <a:xfrm>
            <a:off x="5587999" y="5809580"/>
            <a:ext cx="3701143"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mn-lt"/>
              </a:rPr>
              <a:t>Black, </a:t>
            </a:r>
            <a:r>
              <a:rPr lang="en-US" sz="1400" dirty="0">
                <a:solidFill>
                  <a:srgbClr val="FF0000"/>
                </a:solidFill>
                <a:latin typeface="+mn-lt"/>
              </a:rPr>
              <a:t>red</a:t>
            </a:r>
            <a:r>
              <a:rPr lang="en-US" sz="1400" dirty="0">
                <a:latin typeface="+mn-lt"/>
              </a:rPr>
              <a:t>, </a:t>
            </a:r>
            <a:r>
              <a:rPr lang="en-US" sz="1400" dirty="0">
                <a:solidFill>
                  <a:srgbClr val="92D050"/>
                </a:solidFill>
                <a:latin typeface="+mn-lt"/>
              </a:rPr>
              <a:t>green</a:t>
            </a:r>
            <a:r>
              <a:rPr lang="en-US" sz="1400" dirty="0">
                <a:latin typeface="+mn-lt"/>
              </a:rPr>
              <a:t>, </a:t>
            </a:r>
            <a:r>
              <a:rPr lang="en-US" sz="1400" dirty="0">
                <a:solidFill>
                  <a:schemeClr val="accent1"/>
                </a:solidFill>
                <a:latin typeface="+mn-lt"/>
              </a:rPr>
              <a:t>blue</a:t>
            </a:r>
            <a:r>
              <a:rPr lang="en-US" sz="1400" dirty="0">
                <a:latin typeface="+mn-lt"/>
              </a:rPr>
              <a:t> = </a:t>
            </a:r>
            <a:r>
              <a:rPr lang="en-US" sz="1400" b="0" i="0" u="none" strike="noStrike" dirty="0">
                <a:solidFill>
                  <a:srgbClr val="333333"/>
                </a:solidFill>
                <a:effectLst/>
                <a:latin typeface="+mn-lt"/>
              </a:rPr>
              <a:t>0, 20, 40 or 60% chance of being killed as a result of feeding on animals</a:t>
            </a:r>
            <a:endParaRPr lang="en-US" sz="1400" dirty="0">
              <a:latin typeface="+mn-lt"/>
            </a:endParaRPr>
          </a:p>
        </p:txBody>
      </p:sp>
    </p:spTree>
    <p:extLst>
      <p:ext uri="{BB962C8B-B14F-4D97-AF65-F5344CB8AC3E}">
        <p14:creationId xmlns:p14="http://schemas.microsoft.com/office/powerpoint/2010/main" val="1105719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711200" y="258230"/>
            <a:ext cx="1065348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Understanding the </a:t>
            </a:r>
            <a:r>
              <a:rPr lang="en-US" sz="3300" b="1" dirty="0">
                <a:solidFill>
                  <a:srgbClr val="C00000"/>
                </a:solidFill>
                <a:latin typeface="+mn-lt"/>
              </a:rPr>
              <a:t>underlying transmission dynamics </a:t>
            </a:r>
            <a:r>
              <a:rPr lang="en-US" sz="3300" dirty="0">
                <a:latin typeface="+mn-lt"/>
              </a:rPr>
              <a:t>of the system can help predict how </a:t>
            </a:r>
            <a:r>
              <a:rPr lang="en-US" sz="3300" b="1" dirty="0">
                <a:solidFill>
                  <a:srgbClr val="C00000"/>
                </a:solidFill>
                <a:latin typeface="+mn-lt"/>
              </a:rPr>
              <a:t>wildlife biodiversity</a:t>
            </a:r>
            <a:r>
              <a:rPr lang="en-US" sz="3300" dirty="0">
                <a:latin typeface="+mn-lt"/>
              </a:rPr>
              <a:t> might </a:t>
            </a:r>
            <a:r>
              <a:rPr lang="en-US" sz="3300" b="1" dirty="0">
                <a:solidFill>
                  <a:srgbClr val="C00000"/>
                </a:solidFill>
                <a:latin typeface="+mn-lt"/>
              </a:rPr>
              <a:t>amplify or dilute </a:t>
            </a:r>
            <a:r>
              <a:rPr lang="en-US" sz="3300" dirty="0">
                <a:latin typeface="+mn-lt"/>
              </a:rPr>
              <a:t>human disease risk in different contexts.</a:t>
            </a:r>
            <a:endParaRPr lang="en-US" sz="2800" dirty="0">
              <a:latin typeface="+mn-lt"/>
            </a:endParaRPr>
          </a:p>
        </p:txBody>
      </p:sp>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Wood et al. 2014. </a:t>
            </a:r>
            <a:r>
              <a:rPr lang="en-US" sz="1400" i="1" dirty="0">
                <a:cs typeface="Franklin Gothic Medium"/>
              </a:rPr>
              <a:t>Ecology</a:t>
            </a:r>
            <a:endParaRPr lang="en-US" sz="1400" dirty="0">
              <a:cs typeface="Franklin Gothic Medium"/>
            </a:endParaRPr>
          </a:p>
        </p:txBody>
      </p:sp>
      <p:pic>
        <p:nvPicPr>
          <p:cNvPr id="3" name="Picture 2" descr="Chart, diagram&#10;&#10;Description automatically generated">
            <a:extLst>
              <a:ext uri="{FF2B5EF4-FFF2-40B4-BE49-F238E27FC236}">
                <a16:creationId xmlns:a16="http://schemas.microsoft.com/office/drawing/2014/main" id="{9ADF8DFB-E383-E04A-69C1-B449908D3DDF}"/>
              </a:ext>
            </a:extLst>
          </p:cNvPr>
          <p:cNvPicPr>
            <a:picLocks noChangeAspect="1"/>
          </p:cNvPicPr>
          <p:nvPr/>
        </p:nvPicPr>
        <p:blipFill rotWithShape="1">
          <a:blip r:embed="rId2"/>
          <a:srcRect t="6937"/>
          <a:stretch/>
        </p:blipFill>
        <p:spPr>
          <a:xfrm>
            <a:off x="1478643" y="2517162"/>
            <a:ext cx="4559300" cy="3817505"/>
          </a:xfrm>
          <a:prstGeom prst="rect">
            <a:avLst/>
          </a:prstGeom>
        </p:spPr>
      </p:pic>
      <p:pic>
        <p:nvPicPr>
          <p:cNvPr id="8" name="Picture 7" descr="Chart, pie chart&#10;&#10;Description automatically generated">
            <a:extLst>
              <a:ext uri="{FF2B5EF4-FFF2-40B4-BE49-F238E27FC236}">
                <a16:creationId xmlns:a16="http://schemas.microsoft.com/office/drawing/2014/main" id="{9B09822A-041F-66B7-34D6-0A397A581586}"/>
              </a:ext>
            </a:extLst>
          </p:cNvPr>
          <p:cNvPicPr>
            <a:picLocks noChangeAspect="1"/>
          </p:cNvPicPr>
          <p:nvPr/>
        </p:nvPicPr>
        <p:blipFill>
          <a:blip r:embed="rId3"/>
          <a:stretch>
            <a:fillRect/>
          </a:stretch>
        </p:blipFill>
        <p:spPr>
          <a:xfrm>
            <a:off x="7134530" y="2721027"/>
            <a:ext cx="4100944" cy="3082589"/>
          </a:xfrm>
          <a:prstGeom prst="rect">
            <a:avLst/>
          </a:prstGeom>
        </p:spPr>
      </p:pic>
      <p:sp>
        <p:nvSpPr>
          <p:cNvPr id="9" name="TextBox 8">
            <a:extLst>
              <a:ext uri="{FF2B5EF4-FFF2-40B4-BE49-F238E27FC236}">
                <a16:creationId xmlns:a16="http://schemas.microsoft.com/office/drawing/2014/main" id="{547FEFAB-0B23-E2A1-2B2D-65B7BC2E3FC4}"/>
              </a:ext>
            </a:extLst>
          </p:cNvPr>
          <p:cNvSpPr txBox="1"/>
          <p:nvPr/>
        </p:nvSpPr>
        <p:spPr>
          <a:xfrm>
            <a:off x="3051100" y="4590782"/>
            <a:ext cx="112190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disease eradication</a:t>
            </a:r>
          </a:p>
        </p:txBody>
      </p:sp>
      <p:sp>
        <p:nvSpPr>
          <p:cNvPr id="12" name="TextBox 11">
            <a:extLst>
              <a:ext uri="{FF2B5EF4-FFF2-40B4-BE49-F238E27FC236}">
                <a16:creationId xmlns:a16="http://schemas.microsoft.com/office/drawing/2014/main" id="{19E59D54-5039-6BD2-747A-28B5F0BB6E07}"/>
              </a:ext>
            </a:extLst>
          </p:cNvPr>
          <p:cNvSpPr txBox="1"/>
          <p:nvPr/>
        </p:nvSpPr>
        <p:spPr>
          <a:xfrm>
            <a:off x="3815308" y="4109324"/>
            <a:ext cx="77585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true dilution</a:t>
            </a:r>
          </a:p>
        </p:txBody>
      </p:sp>
      <p:sp>
        <p:nvSpPr>
          <p:cNvPr id="14" name="TextBox 13">
            <a:extLst>
              <a:ext uri="{FF2B5EF4-FFF2-40B4-BE49-F238E27FC236}">
                <a16:creationId xmlns:a16="http://schemas.microsoft.com/office/drawing/2014/main" id="{4610F6D2-9233-DEFC-C56D-8BD245FEFC38}"/>
              </a:ext>
            </a:extLst>
          </p:cNvPr>
          <p:cNvSpPr txBox="1"/>
          <p:nvPr/>
        </p:nvSpPr>
        <p:spPr>
          <a:xfrm>
            <a:off x="3777498" y="3545965"/>
            <a:ext cx="896792"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spurious dilution</a:t>
            </a:r>
          </a:p>
        </p:txBody>
      </p:sp>
      <p:sp>
        <p:nvSpPr>
          <p:cNvPr id="15" name="TextBox 14">
            <a:extLst>
              <a:ext uri="{FF2B5EF4-FFF2-40B4-BE49-F238E27FC236}">
                <a16:creationId xmlns:a16="http://schemas.microsoft.com/office/drawing/2014/main" id="{39944DB4-7A21-35E3-7B6D-66928C06BA07}"/>
              </a:ext>
            </a:extLst>
          </p:cNvPr>
          <p:cNvSpPr txBox="1"/>
          <p:nvPr/>
        </p:nvSpPr>
        <p:spPr>
          <a:xfrm>
            <a:off x="3815308" y="2996006"/>
            <a:ext cx="1192121" cy="307777"/>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amplification</a:t>
            </a:r>
          </a:p>
        </p:txBody>
      </p:sp>
      <p:sp>
        <p:nvSpPr>
          <p:cNvPr id="2" name="Title 1">
            <a:extLst>
              <a:ext uri="{FF2B5EF4-FFF2-40B4-BE49-F238E27FC236}">
                <a16:creationId xmlns:a16="http://schemas.microsoft.com/office/drawing/2014/main" id="{DDB92A61-7CB4-E1D6-BBD4-3933E01E2AF7}"/>
              </a:ext>
            </a:extLst>
          </p:cNvPr>
          <p:cNvSpPr txBox="1">
            <a:spLocks/>
          </p:cNvSpPr>
          <p:nvPr/>
        </p:nvSpPr>
        <p:spPr>
          <a:xfrm>
            <a:off x="6613753" y="1689401"/>
            <a:ext cx="4308909"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Meta-analysis of biodiversity impacts on 69 common human pathogens</a:t>
            </a:r>
          </a:p>
        </p:txBody>
      </p:sp>
      <p:grpSp>
        <p:nvGrpSpPr>
          <p:cNvPr id="61" name="Group 60">
            <a:extLst>
              <a:ext uri="{FF2B5EF4-FFF2-40B4-BE49-F238E27FC236}">
                <a16:creationId xmlns:a16="http://schemas.microsoft.com/office/drawing/2014/main" id="{01750FA6-A014-D69F-66CA-D454FA94F41A}"/>
              </a:ext>
            </a:extLst>
          </p:cNvPr>
          <p:cNvGrpSpPr/>
          <p:nvPr/>
        </p:nvGrpSpPr>
        <p:grpSpPr>
          <a:xfrm>
            <a:off x="1" y="4760685"/>
            <a:ext cx="2148436" cy="1854023"/>
            <a:chOff x="0" y="4201453"/>
            <a:chExt cx="2784733" cy="2413256"/>
          </a:xfrm>
        </p:grpSpPr>
        <p:pic>
          <p:nvPicPr>
            <p:cNvPr id="59" name="Picture 58" descr="A diagram of a person and mosquito&#10;&#10;Description automatically generated">
              <a:extLst>
                <a:ext uri="{FF2B5EF4-FFF2-40B4-BE49-F238E27FC236}">
                  <a16:creationId xmlns:a16="http://schemas.microsoft.com/office/drawing/2014/main" id="{6CE6BD18-D615-2DEB-DB15-E7903F59E921}"/>
                </a:ext>
              </a:extLst>
            </p:cNvPr>
            <p:cNvPicPr>
              <a:picLocks noChangeAspect="1"/>
            </p:cNvPicPr>
            <p:nvPr/>
          </p:nvPicPr>
          <p:blipFill>
            <a:blip r:embed="rId4"/>
            <a:stretch>
              <a:fillRect/>
            </a:stretch>
          </p:blipFill>
          <p:spPr>
            <a:xfrm>
              <a:off x="136542" y="4314195"/>
              <a:ext cx="2648191" cy="2300514"/>
            </a:xfrm>
            <a:prstGeom prst="rect">
              <a:avLst/>
            </a:prstGeom>
          </p:spPr>
        </p:pic>
        <p:sp>
          <p:nvSpPr>
            <p:cNvPr id="60" name="Rectangle 59">
              <a:extLst>
                <a:ext uri="{FF2B5EF4-FFF2-40B4-BE49-F238E27FC236}">
                  <a16:creationId xmlns:a16="http://schemas.microsoft.com/office/drawing/2014/main" id="{8975C6DD-D725-AA86-A641-CA3ACA7EB938}"/>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itle 1">
            <a:extLst>
              <a:ext uri="{FF2B5EF4-FFF2-40B4-BE49-F238E27FC236}">
                <a16:creationId xmlns:a16="http://schemas.microsoft.com/office/drawing/2014/main" id="{CA3FBED0-E724-74BC-33AE-44A318E3B34E}"/>
              </a:ext>
            </a:extLst>
          </p:cNvPr>
          <p:cNvSpPr txBox="1">
            <a:spLocks/>
          </p:cNvSpPr>
          <p:nvPr/>
        </p:nvSpPr>
        <p:spPr>
          <a:xfrm>
            <a:off x="2270424" y="1585836"/>
            <a:ext cx="354783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Results from an extended Ross-McDonald malaria model</a:t>
            </a:r>
          </a:p>
        </p:txBody>
      </p:sp>
      <p:pic>
        <p:nvPicPr>
          <p:cNvPr id="63" name="Picture 62" descr="Chart, diagram&#10;&#10;Description automatically generated">
            <a:extLst>
              <a:ext uri="{FF2B5EF4-FFF2-40B4-BE49-F238E27FC236}">
                <a16:creationId xmlns:a16="http://schemas.microsoft.com/office/drawing/2014/main" id="{8E368CDB-0F42-BA65-A584-7648F2DB3907}"/>
              </a:ext>
            </a:extLst>
          </p:cNvPr>
          <p:cNvPicPr>
            <a:picLocks noChangeAspect="1"/>
          </p:cNvPicPr>
          <p:nvPr/>
        </p:nvPicPr>
        <p:blipFill rotWithShape="1">
          <a:blip r:embed="rId2"/>
          <a:srcRect l="313" t="16628" r="86341" b="21833"/>
          <a:stretch/>
        </p:blipFill>
        <p:spPr>
          <a:xfrm>
            <a:off x="1417882" y="2326478"/>
            <a:ext cx="608497" cy="2524352"/>
          </a:xfrm>
          <a:prstGeom prst="rect">
            <a:avLst/>
          </a:prstGeom>
        </p:spPr>
      </p:pic>
    </p:spTree>
    <p:extLst>
      <p:ext uri="{BB962C8B-B14F-4D97-AF65-F5344CB8AC3E}">
        <p14:creationId xmlns:p14="http://schemas.microsoft.com/office/powerpoint/2010/main" val="2588406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8767-0CC3-F3C4-62C8-76945D01892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CDAF005-897F-2233-4395-9BACE536E81A}"/>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instructions&amp;activity_state=opened&amp;state=opened&amp;flow=Instructor&amp;onscreen=persist">
            <a:extLst>
              <a:ext uri="{FF2B5EF4-FFF2-40B4-BE49-F238E27FC236}">
                <a16:creationId xmlns:a16="http://schemas.microsoft.com/office/drawing/2014/main" id="{1419B007-44A6-72B3-1B8A-E5C48C77C8C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07143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2136913"/>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693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32D3-4E5E-8344-BBE9-9123180065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6FDADA-78DD-BA31-1D20-7CA712CBB749}"/>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state=closed&amp;flow=Instructor&amp;onscreen=persist">
            <a:extLst>
              <a:ext uri="{FF2B5EF4-FFF2-40B4-BE49-F238E27FC236}">
                <a16:creationId xmlns:a16="http://schemas.microsoft.com/office/drawing/2014/main" id="{4C48A6D2-5E65-257B-8C2C-0AB297C0772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85601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9BAC-0BFD-254D-0CF7-38B7B6D4818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6478583-6C22-F9D9-F5D8-D54CC804FA61}"/>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display=correctness&amp;state=closed&amp;flow=Instructor&amp;onscreen=persist">
            <a:extLst>
              <a:ext uri="{FF2B5EF4-FFF2-40B4-BE49-F238E27FC236}">
                <a16:creationId xmlns:a16="http://schemas.microsoft.com/office/drawing/2014/main" id="{1BC096E1-2C45-A4DC-D95D-942A6EB11B1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87577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4" name="Content Placeholder 2">
            <a:extLst>
              <a:ext uri="{FF2B5EF4-FFF2-40B4-BE49-F238E27FC236}">
                <a16:creationId xmlns:a16="http://schemas.microsoft.com/office/drawing/2014/main" id="{75EAFF6B-DD5F-5BC2-D934-F762B9F8876D}"/>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1087449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3" name="Content Placeholder 2">
            <a:extLst>
              <a:ext uri="{FF2B5EF4-FFF2-40B4-BE49-F238E27FC236}">
                <a16:creationId xmlns:a16="http://schemas.microsoft.com/office/drawing/2014/main" id="{45EBDF9D-7705-A9B2-D6BB-D1A9F74A164E}"/>
              </a:ext>
            </a:extLst>
          </p:cNvPr>
          <p:cNvSpPr txBox="1">
            <a:spLocks/>
          </p:cNvSpPr>
          <p:nvPr/>
        </p:nvSpPr>
        <p:spPr>
          <a:xfrm>
            <a:off x="223616" y="4683428"/>
            <a:ext cx="2964005"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How do communities assemble?</a:t>
            </a:r>
          </a:p>
          <a:p>
            <a:pPr marL="0" indent="0" algn="ctr">
              <a:buNone/>
            </a:pPr>
            <a:endParaRPr lang="en-US" sz="2400" i="1" dirty="0"/>
          </a:p>
          <a:p>
            <a:pPr marL="0" indent="0" algn="ctr">
              <a:buNone/>
            </a:pPr>
            <a:r>
              <a:rPr lang="en-US" sz="2400" i="1" dirty="0"/>
              <a:t>Do they end up the same in different environments?</a:t>
            </a:r>
          </a:p>
        </p:txBody>
      </p:sp>
      <p:sp>
        <p:nvSpPr>
          <p:cNvPr id="2" name="Content Placeholder 2">
            <a:extLst>
              <a:ext uri="{FF2B5EF4-FFF2-40B4-BE49-F238E27FC236}">
                <a16:creationId xmlns:a16="http://schemas.microsoft.com/office/drawing/2014/main" id="{A29B6BEF-A4C2-ABCB-78E4-DA3FA2D40E9B}"/>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4963441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621496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A48970F-CCBD-6C60-1BA5-C513C47908AB}"/>
              </a:ext>
            </a:extLst>
          </p:cNvPr>
          <p:cNvSpPr/>
          <p:nvPr/>
        </p:nvSpPr>
        <p:spPr>
          <a:xfrm>
            <a:off x="7511378" y="1512328"/>
            <a:ext cx="3482055" cy="5071673"/>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628389" y="4023023"/>
            <a:ext cx="1248034" cy="369332"/>
          </a:xfrm>
          <a:prstGeom prst="rect">
            <a:avLst/>
          </a:prstGeom>
          <a:noFill/>
        </p:spPr>
        <p:txBody>
          <a:bodyPr wrap="none" rtlCol="0">
            <a:spAutoFit/>
          </a:bodyPr>
          <a:lstStyle/>
          <a:p>
            <a:r>
              <a:rPr lang="en-US" dirty="0"/>
              <a:t>Conceptual</a:t>
            </a:r>
          </a:p>
        </p:txBody>
      </p:sp>
      <p:sp>
        <p:nvSpPr>
          <p:cNvPr id="15" name="TextBox 14"/>
          <p:cNvSpPr txBox="1"/>
          <p:nvPr/>
        </p:nvSpPr>
        <p:spPr>
          <a:xfrm>
            <a:off x="8454871" y="1512328"/>
            <a:ext cx="1526636" cy="369332"/>
          </a:xfrm>
          <a:prstGeom prst="rect">
            <a:avLst/>
          </a:prstGeom>
          <a:noFill/>
        </p:spPr>
        <p:txBody>
          <a:bodyPr wrap="none" rtlCol="0">
            <a:spAutoFit/>
          </a:bodyPr>
          <a:lstStyle/>
          <a:p>
            <a:r>
              <a:rPr lang="en-US" dirty="0"/>
              <a:t>Mathematical </a:t>
            </a:r>
          </a:p>
        </p:txBody>
      </p:sp>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pic>
        <p:nvPicPr>
          <p:cNvPr id="6" name="Picture 5" descr="Text, calendar&#10;&#10;Description automatically generated">
            <a:extLst>
              <a:ext uri="{FF2B5EF4-FFF2-40B4-BE49-F238E27FC236}">
                <a16:creationId xmlns:a16="http://schemas.microsoft.com/office/drawing/2014/main" id="{98C6B36B-CFAF-3C1E-FD5C-12786E1539D9}"/>
              </a:ext>
            </a:extLst>
          </p:cNvPr>
          <p:cNvPicPr>
            <a:picLocks noChangeAspect="1"/>
          </p:cNvPicPr>
          <p:nvPr/>
        </p:nvPicPr>
        <p:blipFill>
          <a:blip r:embed="rId7"/>
          <a:stretch>
            <a:fillRect/>
          </a:stretch>
        </p:blipFill>
        <p:spPr>
          <a:xfrm>
            <a:off x="8613547" y="1917593"/>
            <a:ext cx="1262876" cy="1709607"/>
          </a:xfrm>
          <a:prstGeom prst="rect">
            <a:avLst/>
          </a:prstGeom>
        </p:spPr>
      </p:pic>
      <p:pic>
        <p:nvPicPr>
          <p:cNvPr id="12290" name="Picture 2" descr="The Water Cycle  Kids Room Science Wall Art  Science image 1">
            <a:extLst>
              <a:ext uri="{FF2B5EF4-FFF2-40B4-BE49-F238E27FC236}">
                <a16:creationId xmlns:a16="http://schemas.microsoft.com/office/drawing/2014/main" id="{D991AC6D-7FAD-21D6-5E79-240FB9CDF88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21" t="12803" r="14570" b="12803"/>
          <a:stretch/>
        </p:blipFill>
        <p:spPr bwMode="auto">
          <a:xfrm>
            <a:off x="7929776" y="4478528"/>
            <a:ext cx="2695842" cy="1916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046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Tree>
    <p:extLst>
      <p:ext uri="{BB962C8B-B14F-4D97-AF65-F5344CB8AC3E}">
        <p14:creationId xmlns:p14="http://schemas.microsoft.com/office/powerpoint/2010/main" val="281096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FDEFF7-D3ED-7FC5-33C9-E476998A7580}"/>
              </a:ext>
            </a:extLst>
          </p:cNvPr>
          <p:cNvSpPr txBox="1">
            <a:spLocks/>
          </p:cNvSpPr>
          <p:nvPr/>
        </p:nvSpPr>
        <p:spPr>
          <a:xfrm>
            <a:off x="241090" y="83006"/>
            <a:ext cx="11529703" cy="147415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 assembly</a:t>
            </a:r>
            <a:r>
              <a:rPr lang="en-US" sz="2800" dirty="0"/>
              <a:t> is the</a:t>
            </a:r>
            <a:r>
              <a:rPr lang="en-US" sz="2800" i="0" dirty="0">
                <a:solidFill>
                  <a:srgbClr val="202124"/>
                </a:solidFill>
                <a:effectLst/>
              </a:rPr>
              <a:t> study of the </a:t>
            </a:r>
            <a:r>
              <a:rPr lang="en-US" sz="2800" b="1" i="0" dirty="0">
                <a:solidFill>
                  <a:srgbClr val="C00000"/>
                </a:solidFill>
                <a:effectLst/>
              </a:rPr>
              <a:t>processes</a:t>
            </a:r>
            <a:r>
              <a:rPr lang="en-US" sz="2800" i="0" dirty="0">
                <a:solidFill>
                  <a:srgbClr val="202124"/>
                </a:solidFill>
                <a:effectLst/>
              </a:rPr>
              <a:t> that shape the </a:t>
            </a:r>
            <a:r>
              <a:rPr lang="en-US" sz="2800" b="1" i="0" dirty="0">
                <a:solidFill>
                  <a:srgbClr val="C00000"/>
                </a:solidFill>
                <a:effectLst/>
              </a:rPr>
              <a:t>identity and abundance </a:t>
            </a:r>
            <a:r>
              <a:rPr lang="en-US" sz="2800" i="0" dirty="0">
                <a:solidFill>
                  <a:srgbClr val="202124"/>
                </a:solidFill>
                <a:effectLst/>
              </a:rPr>
              <a:t>of species within ecological communities. </a:t>
            </a:r>
            <a:endParaRPr lang="en-US" sz="2800" dirty="0"/>
          </a:p>
        </p:txBody>
      </p:sp>
      <p:sp>
        <p:nvSpPr>
          <p:cNvPr id="7" name="Title 1">
            <a:extLst>
              <a:ext uri="{FF2B5EF4-FFF2-40B4-BE49-F238E27FC236}">
                <a16:creationId xmlns:a16="http://schemas.microsoft.com/office/drawing/2014/main" id="{51BC8A6F-374A-A88A-E029-96893739B03D}"/>
              </a:ext>
            </a:extLst>
          </p:cNvPr>
          <p:cNvSpPr txBox="1">
            <a:spLocks/>
          </p:cNvSpPr>
          <p:nvPr/>
        </p:nvSpPr>
        <p:spPr>
          <a:xfrm>
            <a:off x="529936" y="973816"/>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54689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3260035"/>
            <a:ext cx="12039177" cy="359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196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t>Succession is the </a:t>
            </a:r>
            <a:r>
              <a:rPr lang="en-US" b="1" dirty="0">
                <a:solidFill>
                  <a:srgbClr val="C00000"/>
                </a:solidFill>
              </a:rPr>
              <a:t>process of change</a:t>
            </a:r>
            <a:r>
              <a:rPr lang="en-US" dirty="0"/>
              <a:t> in the </a:t>
            </a:r>
            <a:r>
              <a:rPr lang="en-US" b="1" dirty="0">
                <a:solidFill>
                  <a:srgbClr val="C00000"/>
                </a:solidFill>
              </a:rPr>
              <a:t>species structure </a:t>
            </a:r>
            <a:r>
              <a:rPr lang="en-US" dirty="0"/>
              <a:t>of ecological communities with time.</a:t>
            </a:r>
          </a:p>
        </p:txBody>
      </p:sp>
    </p:spTree>
    <p:extLst>
      <p:ext uri="{BB962C8B-B14F-4D97-AF65-F5344CB8AC3E}">
        <p14:creationId xmlns:p14="http://schemas.microsoft.com/office/powerpoint/2010/main" val="2786802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613653"/>
            <a:ext cx="10896599" cy="3687183"/>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t>Community begins with </a:t>
            </a:r>
            <a:r>
              <a:rPr lang="en-US" b="1" dirty="0">
                <a:solidFill>
                  <a:srgbClr val="C00000"/>
                </a:solidFill>
              </a:rPr>
              <a:t>pioneer species</a:t>
            </a:r>
            <a:r>
              <a:rPr lang="en-US" dirty="0"/>
              <a:t>, then develops with increasing complexity that self-reinforces to establish a </a:t>
            </a:r>
            <a:r>
              <a:rPr lang="en-US" b="1" dirty="0">
                <a:solidFill>
                  <a:srgbClr val="C00000"/>
                </a:solidFill>
              </a:rPr>
              <a:t>climax community</a:t>
            </a:r>
            <a:r>
              <a:rPr lang="en-US" dirty="0"/>
              <a:t>.</a:t>
            </a:r>
          </a:p>
        </p:txBody>
      </p:sp>
      <p:sp>
        <p:nvSpPr>
          <p:cNvPr id="11" name="Title 1">
            <a:extLst>
              <a:ext uri="{FF2B5EF4-FFF2-40B4-BE49-F238E27FC236}">
                <a16:creationId xmlns:a16="http://schemas.microsoft.com/office/drawing/2014/main" id="{B511897A-3244-98F7-FED4-1A4BA3108636}"/>
              </a:ext>
            </a:extLst>
          </p:cNvPr>
          <p:cNvSpPr>
            <a:spLocks noGrp="1"/>
          </p:cNvSpPr>
          <p:nvPr>
            <p:ph type="title"/>
          </p:nvPr>
        </p:nvSpPr>
        <p:spPr>
          <a:xfrm>
            <a:off x="557643" y="288090"/>
            <a:ext cx="11132127" cy="1325563"/>
          </a:xfrm>
        </p:spPr>
        <p:txBody>
          <a:bodyPr>
            <a:normAutofit/>
          </a:bodyPr>
          <a:lstStyle/>
          <a:p>
            <a:pPr algn="ctr"/>
            <a:r>
              <a:rPr lang="en-US" sz="3000" dirty="0">
                <a:latin typeface="+mn-lt"/>
              </a:rPr>
              <a:t>One process of community assembly is ecological </a:t>
            </a:r>
            <a:r>
              <a:rPr lang="en-US" sz="3000" b="1" dirty="0">
                <a:solidFill>
                  <a:srgbClr val="C00000"/>
                </a:solidFill>
                <a:latin typeface="+mn-lt"/>
              </a:rPr>
              <a:t>succession</a:t>
            </a:r>
            <a:r>
              <a:rPr lang="en-US" sz="3000" dirty="0">
                <a:latin typeface="+mn-lt"/>
              </a:rPr>
              <a:t>.</a:t>
            </a:r>
          </a:p>
        </p:txBody>
      </p:sp>
    </p:spTree>
    <p:extLst>
      <p:ext uri="{BB962C8B-B14F-4D97-AF65-F5344CB8AC3E}">
        <p14:creationId xmlns:p14="http://schemas.microsoft.com/office/powerpoint/2010/main" val="3340330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452E6D-FF58-371C-3CEA-D941BF370F1F}"/>
              </a:ext>
            </a:extLst>
          </p:cNvPr>
          <p:cNvSpPr>
            <a:spLocks noGrp="1"/>
          </p:cNvSpPr>
          <p:nvPr>
            <p:ph idx="1"/>
          </p:nvPr>
        </p:nvSpPr>
        <p:spPr>
          <a:xfrm>
            <a:off x="557643" y="1413959"/>
            <a:ext cx="10896599" cy="4398264"/>
          </a:xfrm>
        </p:spPr>
        <p:txBody>
          <a:bodyPr>
            <a:normAutofit/>
          </a:bodyPr>
          <a:lstStyle/>
          <a:p>
            <a:r>
              <a:rPr lang="en-US" dirty="0">
                <a:solidFill>
                  <a:schemeClr val="bg1">
                    <a:lumMod val="65000"/>
                  </a:schemeClr>
                </a:solidFill>
              </a:rPr>
              <a:t>Succession is the </a:t>
            </a:r>
            <a:r>
              <a:rPr lang="en-US" b="1" dirty="0">
                <a:solidFill>
                  <a:schemeClr val="bg1">
                    <a:lumMod val="65000"/>
                  </a:schemeClr>
                </a:solidFill>
              </a:rPr>
              <a:t>process of change</a:t>
            </a:r>
            <a:r>
              <a:rPr lang="en-US" dirty="0">
                <a:solidFill>
                  <a:schemeClr val="bg1">
                    <a:lumMod val="65000"/>
                  </a:schemeClr>
                </a:solidFill>
              </a:rPr>
              <a:t> in the </a:t>
            </a:r>
            <a:r>
              <a:rPr lang="en-US" b="1" dirty="0">
                <a:solidFill>
                  <a:schemeClr val="bg1">
                    <a:lumMod val="65000"/>
                  </a:schemeClr>
                </a:solidFill>
              </a:rPr>
              <a:t>species structure </a:t>
            </a:r>
            <a:r>
              <a:rPr lang="en-US" dirty="0">
                <a:solidFill>
                  <a:schemeClr val="bg1">
                    <a:lumMod val="65000"/>
                  </a:schemeClr>
                </a:solidFill>
              </a:rPr>
              <a:t>of ecological communities with time.</a:t>
            </a:r>
          </a:p>
          <a:p>
            <a:r>
              <a:rPr lang="en-US" dirty="0">
                <a:solidFill>
                  <a:schemeClr val="bg1">
                    <a:lumMod val="65000"/>
                  </a:schemeClr>
                </a:solidFill>
              </a:rPr>
              <a:t>Community begins with </a:t>
            </a:r>
            <a:r>
              <a:rPr lang="en-US" b="1" dirty="0">
                <a:solidFill>
                  <a:schemeClr val="bg1">
                    <a:lumMod val="65000"/>
                  </a:schemeClr>
                </a:solidFill>
              </a:rPr>
              <a:t>pioneer species</a:t>
            </a:r>
            <a:r>
              <a:rPr lang="en-US" dirty="0">
                <a:solidFill>
                  <a:schemeClr val="bg1">
                    <a:lumMod val="65000"/>
                  </a:schemeClr>
                </a:solidFill>
              </a:rPr>
              <a:t>, then develops with increasing complexity that self-reinforces to establish a </a:t>
            </a:r>
            <a:r>
              <a:rPr lang="en-US" b="1" dirty="0">
                <a:solidFill>
                  <a:schemeClr val="bg1">
                    <a:lumMod val="65000"/>
                  </a:schemeClr>
                </a:solidFill>
              </a:rPr>
              <a:t>climax community</a:t>
            </a:r>
            <a:r>
              <a:rPr lang="en-US" dirty="0">
                <a:solidFill>
                  <a:schemeClr val="bg1">
                    <a:lumMod val="65000"/>
                  </a:schemeClr>
                </a:solidFill>
              </a:rPr>
              <a:t>.</a:t>
            </a:r>
          </a:p>
          <a:p>
            <a:r>
              <a:rPr lang="en-US" dirty="0"/>
              <a:t>Henry Chandler Cowles, a professor at the University of Chicago, developed the first formal concept of 				 succession while observing </a:t>
            </a:r>
            <a:r>
              <a:rPr lang="en-US" b="1" dirty="0">
                <a:solidFill>
                  <a:srgbClr val="C00000"/>
                </a:solidFill>
              </a:rPr>
              <a:t>vegetation 					    on dunes of different ages at the Indiana					 Dunes</a:t>
            </a:r>
            <a:r>
              <a:rPr lang="en-US" dirty="0"/>
              <a:t>. Differently aged dunes offered a 				           proxy for time.</a:t>
            </a:r>
          </a:p>
        </p:txBody>
      </p:sp>
      <p:pic>
        <p:nvPicPr>
          <p:cNvPr id="16390" name="Picture 6" descr="Dune Succession Trail | Indiana Dunes National Park | Hikespeak.com">
            <a:extLst>
              <a:ext uri="{FF2B5EF4-FFF2-40B4-BE49-F238E27FC236}">
                <a16:creationId xmlns:a16="http://schemas.microsoft.com/office/drawing/2014/main" id="{999262DE-7710-EE48-BA60-3BB5DF21EC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39"/>
          <a:stretch/>
        </p:blipFill>
        <p:spPr bwMode="auto">
          <a:xfrm>
            <a:off x="6896100" y="3554230"/>
            <a:ext cx="5153891" cy="32146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4FECF9C-F526-8B45-D5AB-9331C40A7EBA}"/>
              </a:ext>
            </a:extLst>
          </p:cNvPr>
          <p:cNvSpPr txBox="1">
            <a:spLocks/>
          </p:cNvSpPr>
          <p:nvPr/>
        </p:nvSpPr>
        <p:spPr>
          <a:xfrm>
            <a:off x="529936" y="254288"/>
            <a:ext cx="111321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a:latin typeface="+mn-lt"/>
              </a:rPr>
              <a:t>One process of community assembly is ecological </a:t>
            </a:r>
            <a:r>
              <a:rPr lang="en-US" sz="3000" b="1">
                <a:solidFill>
                  <a:srgbClr val="C00000"/>
                </a:solidFill>
                <a:latin typeface="+mn-lt"/>
              </a:rPr>
              <a:t>succession</a:t>
            </a:r>
            <a:r>
              <a:rPr lang="en-US" sz="3000">
                <a:latin typeface="+mn-lt"/>
              </a:rPr>
              <a:t>.</a:t>
            </a:r>
            <a:endParaRPr lang="en-US" sz="3000" dirty="0">
              <a:latin typeface="+mn-lt"/>
            </a:endParaRPr>
          </a:p>
        </p:txBody>
      </p:sp>
    </p:spTree>
    <p:extLst>
      <p:ext uri="{BB962C8B-B14F-4D97-AF65-F5344CB8AC3E}">
        <p14:creationId xmlns:p14="http://schemas.microsoft.com/office/powerpoint/2010/main" val="39924800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3" name="Picture 2" descr="Illustration depicting Primary Succession">
            <a:extLst>
              <a:ext uri="{FF2B5EF4-FFF2-40B4-BE49-F238E27FC236}">
                <a16:creationId xmlns:a16="http://schemas.microsoft.com/office/drawing/2014/main" id="{A1A76D97-3212-326C-D520-C3A9ACC79F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873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F1D136C-E258-D298-C83A-E7D231E3F871}"/>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AF1D136C-E258-D298-C83A-E7D231E3F871}"/>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pic>
        <p:nvPicPr>
          <p:cNvPr id="3" name="Picture 2" descr="Illustration depicting Primary Succession">
            <a:extLst>
              <a:ext uri="{FF2B5EF4-FFF2-40B4-BE49-F238E27FC236}">
                <a16:creationId xmlns:a16="http://schemas.microsoft.com/office/drawing/2014/main" id="{EC932190-156E-F83D-98C1-4F36AAB249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207"/>
          <a:stretch/>
        </p:blipFill>
        <p:spPr bwMode="auto">
          <a:xfrm>
            <a:off x="1197153" y="1351198"/>
            <a:ext cx="9797691" cy="4727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669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C8E8-853D-BCC8-E044-82F4045FDF14}"/>
              </a:ext>
            </a:extLst>
          </p:cNvPr>
          <p:cNvSpPr>
            <a:spLocks noGrp="1"/>
          </p:cNvSpPr>
          <p:nvPr>
            <p:ph type="title"/>
          </p:nvPr>
        </p:nvSpPr>
        <p:spPr>
          <a:xfrm>
            <a:off x="529936" y="-123671"/>
            <a:ext cx="11132127" cy="1325563"/>
          </a:xfrm>
        </p:spPr>
        <p:txBody>
          <a:bodyPr>
            <a:normAutofit/>
          </a:bodyPr>
          <a:lstStyle/>
          <a:p>
            <a:pPr algn="ctr"/>
            <a:r>
              <a:rPr lang="en-US" sz="3000" b="1" dirty="0">
                <a:solidFill>
                  <a:srgbClr val="C00000"/>
                </a:solidFill>
                <a:latin typeface="+mn-lt"/>
              </a:rPr>
              <a:t>Primary succession</a:t>
            </a:r>
            <a:r>
              <a:rPr lang="en-US" sz="3000" dirty="0">
                <a:latin typeface="+mn-lt"/>
              </a:rPr>
              <a:t> occurs when species colonize a bare substrate.</a:t>
            </a:r>
          </a:p>
        </p:txBody>
      </p:sp>
      <p:pic>
        <p:nvPicPr>
          <p:cNvPr id="16386" name="Picture 2" descr="Illustration depicting Primary Succession">
            <a:extLst>
              <a:ext uri="{FF2B5EF4-FFF2-40B4-BE49-F238E27FC236}">
                <a16:creationId xmlns:a16="http://schemas.microsoft.com/office/drawing/2014/main" id="{6204577B-437A-7AFE-E212-123A9ED03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53"/>
          <a:stretch/>
        </p:blipFill>
        <p:spPr bwMode="auto">
          <a:xfrm>
            <a:off x="4460368" y="1856414"/>
            <a:ext cx="7731632" cy="37892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8810EC-F4FC-C2A1-7248-033500BE83B2}"/>
                  </a:ext>
                </a:extLst>
              </p:cNvPr>
              <p:cNvSpPr txBox="1"/>
              <p:nvPr/>
            </p:nvSpPr>
            <p:spPr>
              <a:xfrm>
                <a:off x="484102" y="5704035"/>
                <a:ext cx="3089564" cy="76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𝑑𝑁</m:t>
                          </m:r>
                        </m:num>
                        <m:den>
                          <m:r>
                            <a:rPr lang="en-US" sz="2600" b="0" i="1" smtClean="0">
                              <a:latin typeface="Cambria Math" panose="02040503050406030204" pitchFamily="18" charset="0"/>
                            </a:rPr>
                            <m:t>𝑑𝑡</m:t>
                          </m:r>
                        </m:den>
                      </m:f>
                      <m:r>
                        <a:rPr lang="en-US" sz="2600" b="0" i="1" smtClean="0">
                          <a:latin typeface="Cambria Math" panose="02040503050406030204" pitchFamily="18" charset="0"/>
                        </a:rPr>
                        <m:t>=</m:t>
                      </m:r>
                      <m:r>
                        <a:rPr lang="en-US" sz="2600" b="1" i="1" smtClean="0">
                          <a:solidFill>
                            <a:srgbClr val="C00000"/>
                          </a:solidFill>
                          <a:latin typeface="Cambria Math" panose="02040503050406030204" pitchFamily="18" charset="0"/>
                        </a:rPr>
                        <m:t>𝒓</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𝑁</m:t>
                              </m:r>
                            </m:num>
                            <m:den>
                              <m:r>
                                <a:rPr lang="en-US" sz="2600" b="1" i="1" smtClean="0">
                                  <a:solidFill>
                                    <a:srgbClr val="C00000"/>
                                  </a:solidFill>
                                  <a:latin typeface="Cambria Math" panose="02040503050406030204" pitchFamily="18" charset="0"/>
                                </a:rPr>
                                <m:t>𝑲</m:t>
                              </m:r>
                            </m:den>
                          </m:f>
                        </m:e>
                      </m:d>
                    </m:oMath>
                  </m:oMathPara>
                </a14:m>
                <a:endParaRPr lang="en-US" sz="2600" dirty="0"/>
              </a:p>
            </p:txBody>
          </p:sp>
        </mc:Choice>
        <mc:Fallback xmlns="">
          <p:sp>
            <p:nvSpPr>
              <p:cNvPr id="3" name="TextBox 2">
                <a:extLst>
                  <a:ext uri="{FF2B5EF4-FFF2-40B4-BE49-F238E27FC236}">
                    <a16:creationId xmlns:a16="http://schemas.microsoft.com/office/drawing/2014/main" id="{678810EC-F4FC-C2A1-7248-033500BE83B2}"/>
                  </a:ext>
                </a:extLst>
              </p:cNvPr>
              <p:cNvSpPr txBox="1">
                <a:spLocks noRot="1" noChangeAspect="1" noMove="1" noResize="1" noEditPoints="1" noAdjustHandles="1" noChangeArrowheads="1" noChangeShapeType="1" noTextEdit="1"/>
              </p:cNvSpPr>
              <p:nvPr/>
            </p:nvSpPr>
            <p:spPr>
              <a:xfrm>
                <a:off x="484102" y="5704035"/>
                <a:ext cx="3089564" cy="768224"/>
              </a:xfrm>
              <a:prstGeom prst="rect">
                <a:avLst/>
              </a:prstGeom>
              <a:blipFill>
                <a:blip r:embed="rId3"/>
                <a:stretch>
                  <a:fillRect t="-163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7E56332A-61CC-D028-CC4A-6194DE94B80A}"/>
                  </a:ext>
                </a:extLst>
              </p:cNvPr>
              <p:cNvSpPr txBox="1">
                <a:spLocks/>
              </p:cNvSpPr>
              <p:nvPr/>
            </p:nvSpPr>
            <p:spPr>
              <a:xfrm>
                <a:off x="2638893" y="5630183"/>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6" name="Title 1">
                <a:extLst>
                  <a:ext uri="{FF2B5EF4-FFF2-40B4-BE49-F238E27FC236}">
                    <a16:creationId xmlns:a16="http://schemas.microsoft.com/office/drawing/2014/main" id="{7E56332A-61CC-D028-CC4A-6194DE94B80A}"/>
                  </a:ext>
                </a:extLst>
              </p:cNvPr>
              <p:cNvSpPr txBox="1">
                <a:spLocks noRot="1" noChangeAspect="1" noMove="1" noResize="1" noEditPoints="1" noAdjustHandles="1" noChangeArrowheads="1" noChangeShapeType="1" noTextEdit="1"/>
              </p:cNvSpPr>
              <p:nvPr/>
            </p:nvSpPr>
            <p:spPr>
              <a:xfrm>
                <a:off x="2638893" y="5630183"/>
                <a:ext cx="11374582" cy="799090"/>
              </a:xfrm>
              <a:prstGeom prst="rect">
                <a:avLst/>
              </a:prstGeom>
              <a:blipFill>
                <a:blip r:embed="rId4"/>
                <a:stretch>
                  <a:fillRect/>
                </a:stretch>
              </a:blipFill>
            </p:spPr>
            <p:txBody>
              <a:bodyPr/>
              <a:lstStyle/>
              <a:p>
                <a:r>
                  <a:rPr lang="en-US">
                    <a:noFill/>
                  </a:rPr>
                  <a:t> </a:t>
                </a:r>
              </a:p>
            </p:txBody>
          </p:sp>
        </mc:Fallback>
      </mc:AlternateContent>
      <p:pic>
        <p:nvPicPr>
          <p:cNvPr id="13" name="Picture 12" descr="Chart&#10;&#10;Description automatically generated">
            <a:extLst>
              <a:ext uri="{FF2B5EF4-FFF2-40B4-BE49-F238E27FC236}">
                <a16:creationId xmlns:a16="http://schemas.microsoft.com/office/drawing/2014/main" id="{BC02601C-2E4B-C6D5-8829-24D6F4115A85}"/>
              </a:ext>
            </a:extLst>
          </p:cNvPr>
          <p:cNvPicPr>
            <a:picLocks noChangeAspect="1"/>
          </p:cNvPicPr>
          <p:nvPr/>
        </p:nvPicPr>
        <p:blipFill>
          <a:blip r:embed="rId5"/>
          <a:stretch>
            <a:fillRect/>
          </a:stretch>
        </p:blipFill>
        <p:spPr>
          <a:xfrm>
            <a:off x="220866" y="2584982"/>
            <a:ext cx="4157171" cy="3119053"/>
          </a:xfrm>
          <a:prstGeom prst="rect">
            <a:avLst/>
          </a:prstGeom>
        </p:spPr>
      </p:pic>
      <p:sp>
        <p:nvSpPr>
          <p:cNvPr id="14" name="Title 1">
            <a:extLst>
              <a:ext uri="{FF2B5EF4-FFF2-40B4-BE49-F238E27FC236}">
                <a16:creationId xmlns:a16="http://schemas.microsoft.com/office/drawing/2014/main" id="{1E5593BB-4F67-4602-AF12-C91E8C8E969C}"/>
              </a:ext>
            </a:extLst>
          </p:cNvPr>
          <p:cNvSpPr txBox="1">
            <a:spLocks/>
          </p:cNvSpPr>
          <p:nvPr/>
        </p:nvSpPr>
        <p:spPr>
          <a:xfrm>
            <a:off x="186229" y="1609191"/>
            <a:ext cx="1842655"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a:t>
            </a:r>
          </a:p>
        </p:txBody>
      </p:sp>
      <p:sp>
        <p:nvSpPr>
          <p:cNvPr id="15" name="Title 1">
            <a:extLst>
              <a:ext uri="{FF2B5EF4-FFF2-40B4-BE49-F238E27FC236}">
                <a16:creationId xmlns:a16="http://schemas.microsoft.com/office/drawing/2014/main" id="{785A11BE-B81F-BFE8-41C1-82BDB244DECD}"/>
              </a:ext>
            </a:extLst>
          </p:cNvPr>
          <p:cNvSpPr txBox="1">
            <a:spLocks/>
          </p:cNvSpPr>
          <p:nvPr/>
        </p:nvSpPr>
        <p:spPr>
          <a:xfrm>
            <a:off x="2111215" y="994481"/>
            <a:ext cx="2695516" cy="79909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K-selected </a:t>
            </a:r>
            <a:r>
              <a:rPr lang="en-US" sz="2800" dirty="0">
                <a:latin typeface="+mn-lt"/>
              </a:rPr>
              <a:t>species</a:t>
            </a:r>
            <a:endParaRPr lang="en-US" sz="2800" i="1" dirty="0">
              <a:latin typeface="+mn-lt"/>
            </a:endParaRPr>
          </a:p>
        </p:txBody>
      </p:sp>
      <p:cxnSp>
        <p:nvCxnSpPr>
          <p:cNvPr id="17" name="Straight Arrow Connector 16">
            <a:extLst>
              <a:ext uri="{FF2B5EF4-FFF2-40B4-BE49-F238E27FC236}">
                <a16:creationId xmlns:a16="http://schemas.microsoft.com/office/drawing/2014/main" id="{66876B78-F50D-A902-1A4D-301748F17779}"/>
              </a:ext>
            </a:extLst>
          </p:cNvPr>
          <p:cNvCxnSpPr>
            <a:cxnSpLocks/>
          </p:cNvCxnSpPr>
          <p:nvPr/>
        </p:nvCxnSpPr>
        <p:spPr>
          <a:xfrm>
            <a:off x="942109" y="2584982"/>
            <a:ext cx="290946" cy="12804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6EAD1A-EE40-06D3-DABE-2F11223A33E3}"/>
              </a:ext>
            </a:extLst>
          </p:cNvPr>
          <p:cNvCxnSpPr>
            <a:cxnSpLocks/>
          </p:cNvCxnSpPr>
          <p:nvPr/>
        </p:nvCxnSpPr>
        <p:spPr>
          <a:xfrm flipH="1">
            <a:off x="3246491" y="1856414"/>
            <a:ext cx="424964" cy="792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121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05"/>
          <a:stretch/>
        </p:blipFill>
        <p:spPr bwMode="auto">
          <a:xfrm>
            <a:off x="1423554" y="1702676"/>
            <a:ext cx="9081655" cy="43562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p:spTree>
    <p:extLst>
      <p:ext uri="{BB962C8B-B14F-4D97-AF65-F5344CB8AC3E}">
        <p14:creationId xmlns:p14="http://schemas.microsoft.com/office/powerpoint/2010/main" val="20713304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llustration depicting Secondary Succession">
            <a:extLst>
              <a:ext uri="{FF2B5EF4-FFF2-40B4-BE49-F238E27FC236}">
                <a16:creationId xmlns:a16="http://schemas.microsoft.com/office/drawing/2014/main" id="{D554D508-D0AF-BAE9-1872-E421189BC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11"/>
          <a:stretch/>
        </p:blipFill>
        <p:spPr bwMode="auto">
          <a:xfrm>
            <a:off x="1423554" y="1713186"/>
            <a:ext cx="9081655" cy="43457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8D40652-CC91-287A-B7B2-75143C70D64B}"/>
              </a:ext>
            </a:extLst>
          </p:cNvPr>
          <p:cNvSpPr txBox="1">
            <a:spLocks/>
          </p:cNvSpPr>
          <p:nvPr/>
        </p:nvSpPr>
        <p:spPr>
          <a:xfrm>
            <a:off x="568036" y="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solidFill>
                  <a:srgbClr val="C00000"/>
                </a:solidFill>
                <a:latin typeface="+mn-lt"/>
              </a:rPr>
              <a:t>Secondary succession</a:t>
            </a:r>
            <a:r>
              <a:rPr lang="en-US" sz="3000" dirty="0">
                <a:latin typeface="+mn-lt"/>
              </a:rPr>
              <a:t> occurs when an environmental disturbance displaces a climax community, but soil and nutrients are still retained.</a:t>
            </a:r>
          </a:p>
        </p:txBody>
      </p:sp>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F6A7FB66-88F9-2856-E988-A092C3569AFF}"/>
                  </a:ext>
                </a:extLst>
              </p:cNvPr>
              <p:cNvSpPr txBox="1">
                <a:spLocks/>
              </p:cNvSpPr>
              <p:nvPr/>
            </p:nvSpPr>
            <p:spPr>
              <a:xfrm>
                <a:off x="93518" y="6016760"/>
                <a:ext cx="11374582"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Continuum from “</a:t>
                </a:r>
                <a:r>
                  <a:rPr lang="en-US" sz="2800" b="1" i="1" dirty="0">
                    <a:solidFill>
                      <a:srgbClr val="C00000"/>
                    </a:solidFill>
                    <a:latin typeface="+mn-lt"/>
                  </a:rPr>
                  <a:t>r-selected</a:t>
                </a:r>
                <a:r>
                  <a:rPr lang="en-US" sz="2800" i="1" dirty="0">
                    <a:latin typeface="+mn-lt"/>
                  </a:rPr>
                  <a:t>”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i="1" dirty="0">
                    <a:latin typeface="+mn-lt"/>
                  </a:rPr>
                  <a:t> “</a:t>
                </a:r>
                <a:r>
                  <a:rPr lang="en-US" sz="2800" b="1" i="1" dirty="0">
                    <a:solidFill>
                      <a:srgbClr val="C00000"/>
                    </a:solidFill>
                    <a:latin typeface="+mn-lt"/>
                  </a:rPr>
                  <a:t>K-selected</a:t>
                </a:r>
                <a:r>
                  <a:rPr lang="en-US" sz="2800" i="1" dirty="0">
                    <a:latin typeface="+mn-lt"/>
                  </a:rPr>
                  <a:t>” species.</a:t>
                </a:r>
              </a:p>
            </p:txBody>
          </p:sp>
        </mc:Choice>
        <mc:Fallback xmlns="">
          <p:sp>
            <p:nvSpPr>
              <p:cNvPr id="7" name="Title 1">
                <a:extLst>
                  <a:ext uri="{FF2B5EF4-FFF2-40B4-BE49-F238E27FC236}">
                    <a16:creationId xmlns:a16="http://schemas.microsoft.com/office/drawing/2014/main" id="{F6A7FB66-88F9-2856-E988-A092C3569AFF}"/>
                  </a:ext>
                </a:extLst>
              </p:cNvPr>
              <p:cNvSpPr txBox="1">
                <a:spLocks noRot="1" noChangeAspect="1" noMove="1" noResize="1" noEditPoints="1" noAdjustHandles="1" noChangeArrowheads="1" noChangeShapeType="1" noTextEdit="1"/>
              </p:cNvSpPr>
              <p:nvPr/>
            </p:nvSpPr>
            <p:spPr>
              <a:xfrm>
                <a:off x="93518" y="6016760"/>
                <a:ext cx="11374582" cy="79909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1649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96C5A3-B290-BE62-1EE2-C83B26AFE26A}"/>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Succession also occurs in microbial systems.</a:t>
            </a:r>
          </a:p>
        </p:txBody>
      </p:sp>
      <p:pic>
        <p:nvPicPr>
          <p:cNvPr id="22530" name="Picture 2">
            <a:extLst>
              <a:ext uri="{FF2B5EF4-FFF2-40B4-BE49-F238E27FC236}">
                <a16:creationId xmlns:a16="http://schemas.microsoft.com/office/drawing/2014/main" id="{F54748DD-3D43-776F-B365-50D93E21A60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33" t="57132" r="37054"/>
          <a:stretch/>
        </p:blipFill>
        <p:spPr bwMode="auto">
          <a:xfrm>
            <a:off x="272584" y="2330001"/>
            <a:ext cx="3868939" cy="29037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aphical user interface&#10;&#10;Description automatically generated">
            <a:extLst>
              <a:ext uri="{FF2B5EF4-FFF2-40B4-BE49-F238E27FC236}">
                <a16:creationId xmlns:a16="http://schemas.microsoft.com/office/drawing/2014/main" id="{22BF5DEF-0BEE-7418-7777-FD1649B4B6A2}"/>
              </a:ext>
            </a:extLst>
          </p:cNvPr>
          <p:cNvPicPr>
            <a:picLocks noChangeAspect="1"/>
          </p:cNvPicPr>
          <p:nvPr/>
        </p:nvPicPr>
        <p:blipFill rotWithShape="1">
          <a:blip r:embed="rId3"/>
          <a:srcRect t="7002" r="50450" b="1030"/>
          <a:stretch/>
        </p:blipFill>
        <p:spPr>
          <a:xfrm>
            <a:off x="4123524" y="2225452"/>
            <a:ext cx="3868939" cy="332069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9E9E01B1-5D5E-DFE8-01EE-E7AC6514D68F}"/>
              </a:ext>
            </a:extLst>
          </p:cNvPr>
          <p:cNvPicPr>
            <a:picLocks noChangeAspect="1"/>
          </p:cNvPicPr>
          <p:nvPr/>
        </p:nvPicPr>
        <p:blipFill rotWithShape="1">
          <a:blip r:embed="rId3"/>
          <a:srcRect l="52744" t="7002" b="6786"/>
          <a:stretch/>
        </p:blipFill>
        <p:spPr>
          <a:xfrm>
            <a:off x="8229599" y="2225452"/>
            <a:ext cx="3689817" cy="3112871"/>
          </a:xfrm>
          <a:prstGeom prst="rect">
            <a:avLst/>
          </a:prstGeom>
        </p:spPr>
      </p:pic>
      <p:sp>
        <p:nvSpPr>
          <p:cNvPr id="8" name="Title 1">
            <a:extLst>
              <a:ext uri="{FF2B5EF4-FFF2-40B4-BE49-F238E27FC236}">
                <a16:creationId xmlns:a16="http://schemas.microsoft.com/office/drawing/2014/main" id="{542F4229-38BA-3C1D-47A3-DB5289F2C095}"/>
              </a:ext>
            </a:extLst>
          </p:cNvPr>
          <p:cNvSpPr txBox="1">
            <a:spLocks/>
          </p:cNvSpPr>
          <p:nvPr/>
        </p:nvSpPr>
        <p:spPr>
          <a:xfrm>
            <a:off x="2479963" y="910782"/>
            <a:ext cx="7841674"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Here, the “</a:t>
            </a:r>
            <a:r>
              <a:rPr lang="en-US" sz="2600" b="1" i="1" dirty="0">
                <a:solidFill>
                  <a:srgbClr val="C00000"/>
                </a:solidFill>
                <a:latin typeface="+mn-lt"/>
              </a:rPr>
              <a:t>K-selected</a:t>
            </a:r>
            <a:r>
              <a:rPr lang="en-US" sz="2600" dirty="0">
                <a:latin typeface="+mn-lt"/>
              </a:rPr>
              <a:t>” superior competitor eventually replaces the “</a:t>
            </a:r>
            <a:r>
              <a:rPr lang="en-US" sz="2600" b="1" i="1" dirty="0">
                <a:solidFill>
                  <a:srgbClr val="C00000"/>
                </a:solidFill>
                <a:latin typeface="+mn-lt"/>
              </a:rPr>
              <a:t>r-selected</a:t>
            </a:r>
            <a:r>
              <a:rPr lang="en-US" sz="2600" dirty="0">
                <a:latin typeface="+mn-lt"/>
              </a:rPr>
              <a:t>” fast colonizer.</a:t>
            </a:r>
          </a:p>
        </p:txBody>
      </p:sp>
      <p:sp>
        <p:nvSpPr>
          <p:cNvPr id="9" name="TextBox 8">
            <a:extLst>
              <a:ext uri="{FF2B5EF4-FFF2-40B4-BE49-F238E27FC236}">
                <a16:creationId xmlns:a16="http://schemas.microsoft.com/office/drawing/2014/main" id="{BF9C30F1-A221-3608-9621-C4E3CD840D4D}"/>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Wetherington</a:t>
            </a:r>
            <a:r>
              <a:rPr lang="en-US" sz="1600" dirty="0">
                <a:cs typeface="Franklin Gothic Medium"/>
              </a:rPr>
              <a:t> et al. 2022. </a:t>
            </a:r>
            <a:r>
              <a:rPr lang="en-US" sz="1600" i="1" dirty="0">
                <a:cs typeface="Franklin Gothic Medium"/>
              </a:rPr>
              <a:t>BMC Biology</a:t>
            </a:r>
            <a:endParaRPr lang="en-US" sz="1600" dirty="0">
              <a:cs typeface="Franklin Gothic Medium"/>
            </a:endParaRPr>
          </a:p>
        </p:txBody>
      </p:sp>
    </p:spTree>
    <p:extLst>
      <p:ext uri="{BB962C8B-B14F-4D97-AF65-F5344CB8AC3E}">
        <p14:creationId xmlns:p14="http://schemas.microsoft.com/office/powerpoint/2010/main" val="20599996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360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4412974"/>
            <a:ext cx="12039177" cy="2445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6477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2"/>
          <a:srcRect t="51635"/>
          <a:stretch/>
        </p:blipFill>
        <p:spPr>
          <a:xfrm>
            <a:off x="2990273" y="5399139"/>
            <a:ext cx="2946400" cy="1431156"/>
          </a:xfrm>
          <a:prstGeom prst="rect">
            <a:avLst/>
          </a:prstGeom>
        </p:spPr>
      </p:pic>
    </p:spTree>
    <p:extLst>
      <p:ext uri="{BB962C8B-B14F-4D97-AF65-F5344CB8AC3E}">
        <p14:creationId xmlns:p14="http://schemas.microsoft.com/office/powerpoint/2010/main" val="39064197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2"/>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2"/>
          <a:srcRect b="51635"/>
          <a:stretch/>
        </p:blipFill>
        <p:spPr>
          <a:xfrm>
            <a:off x="7243870" y="4502077"/>
            <a:ext cx="3651853" cy="1773815"/>
          </a:xfrm>
          <a:prstGeom prst="rect">
            <a:avLst/>
          </a:prstGeom>
        </p:spPr>
      </p:pic>
    </p:spTree>
    <p:extLst>
      <p:ext uri="{BB962C8B-B14F-4D97-AF65-F5344CB8AC3E}">
        <p14:creationId xmlns:p14="http://schemas.microsoft.com/office/powerpoint/2010/main" val="35582526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A4990E21-37FD-76C1-7657-B1045A84D7D3}"/>
              </a:ext>
            </a:extLst>
          </p:cNvPr>
          <p:cNvPicPr>
            <a:picLocks noChangeAspect="1"/>
          </p:cNvPicPr>
          <p:nvPr/>
        </p:nvPicPr>
        <p:blipFill>
          <a:blip r:embed="rId2"/>
          <a:stretch>
            <a:fillRect/>
          </a:stretch>
        </p:blipFill>
        <p:spPr>
          <a:xfrm>
            <a:off x="3188800" y="1751724"/>
            <a:ext cx="4913182" cy="5106276"/>
          </a:xfrm>
          <a:prstGeom prst="rect">
            <a:avLst/>
          </a:prstGeom>
        </p:spPr>
      </p:pic>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5" name="Title 1">
            <a:extLst>
              <a:ext uri="{FF2B5EF4-FFF2-40B4-BE49-F238E27FC236}">
                <a16:creationId xmlns:a16="http://schemas.microsoft.com/office/drawing/2014/main" id="{A28DFC71-701F-78AC-B5BA-90658726F911}"/>
              </a:ext>
            </a:extLst>
          </p:cNvPr>
          <p:cNvSpPr txBox="1">
            <a:spLocks/>
          </p:cNvSpPr>
          <p:nvPr/>
        </p:nvSpPr>
        <p:spPr>
          <a:xfrm>
            <a:off x="3346755" y="1928689"/>
            <a:ext cx="1961225" cy="799090"/>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r-selected </a:t>
            </a:r>
            <a:r>
              <a:rPr lang="en-US" sz="28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6411228" y="1955157"/>
            <a:ext cx="1563309" cy="79909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b="1" i="1" dirty="0">
                <a:solidFill>
                  <a:srgbClr val="C00000"/>
                </a:solidFill>
                <a:latin typeface="+mn-lt"/>
              </a:rPr>
              <a:t>K-selected </a:t>
            </a:r>
            <a:r>
              <a:rPr lang="en-US" sz="2100" dirty="0">
                <a:latin typeface="+mn-lt"/>
              </a:rPr>
              <a:t>species dominate</a:t>
            </a:r>
            <a:endParaRPr lang="en-US" sz="2100" i="1" dirty="0">
              <a:latin typeface="+mn-lt"/>
            </a:endParaRPr>
          </a:p>
        </p:txBody>
      </p:sp>
      <p:cxnSp>
        <p:nvCxnSpPr>
          <p:cNvPr id="7" name="Straight Arrow Connector 6">
            <a:extLst>
              <a:ext uri="{FF2B5EF4-FFF2-40B4-BE49-F238E27FC236}">
                <a16:creationId xmlns:a16="http://schemas.microsoft.com/office/drawing/2014/main" id="{C00E540F-19E0-C14A-3CCC-58694F623A8A}"/>
              </a:ext>
            </a:extLst>
          </p:cNvPr>
          <p:cNvCxnSpPr>
            <a:cxnSpLocks/>
          </p:cNvCxnSpPr>
          <p:nvPr/>
        </p:nvCxnSpPr>
        <p:spPr>
          <a:xfrm>
            <a:off x="3970454" y="2779079"/>
            <a:ext cx="181132"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2530117-7FDC-6BBC-0C81-6BBFC5CAF71B}"/>
              </a:ext>
            </a:extLst>
          </p:cNvPr>
          <p:cNvCxnSpPr>
            <a:cxnSpLocks/>
          </p:cNvCxnSpPr>
          <p:nvPr/>
        </p:nvCxnSpPr>
        <p:spPr>
          <a:xfrm flipH="1">
            <a:off x="7073462" y="2779079"/>
            <a:ext cx="238843" cy="3635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spTree>
    <p:extLst>
      <p:ext uri="{BB962C8B-B14F-4D97-AF65-F5344CB8AC3E}">
        <p14:creationId xmlns:p14="http://schemas.microsoft.com/office/powerpoint/2010/main" val="4028790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2D72D3-8E32-C202-C84A-6FBE8843FEAE}"/>
              </a:ext>
            </a:extLst>
          </p:cNvPr>
          <p:cNvSpPr txBox="1">
            <a:spLocks/>
          </p:cNvSpPr>
          <p:nvPr/>
        </p:nvSpPr>
        <p:spPr>
          <a:xfrm>
            <a:off x="408709" y="3235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15" name="TextBox 14">
            <a:extLst>
              <a:ext uri="{FF2B5EF4-FFF2-40B4-BE49-F238E27FC236}">
                <a16:creationId xmlns:a16="http://schemas.microsoft.com/office/drawing/2014/main" id="{25A7D649-98E7-663C-F0A5-131E31FAF0E2}"/>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Connell 1978. </a:t>
            </a:r>
            <a:r>
              <a:rPr lang="en-US" sz="1600" i="1" dirty="0">
                <a:cs typeface="Franklin Gothic Medium"/>
              </a:rPr>
              <a:t>Science.</a:t>
            </a:r>
            <a:endParaRPr lang="en-US" sz="1600" dirty="0">
              <a:cs typeface="Franklin Gothic Medium"/>
            </a:endParaRPr>
          </a:p>
        </p:txBody>
      </p:sp>
      <p:pic>
        <p:nvPicPr>
          <p:cNvPr id="17" name="Picture 16" descr="Chart, diagram&#10;&#10;Description automatically generated">
            <a:extLst>
              <a:ext uri="{FF2B5EF4-FFF2-40B4-BE49-F238E27FC236}">
                <a16:creationId xmlns:a16="http://schemas.microsoft.com/office/drawing/2014/main" id="{030E7645-B0E7-B778-C9FB-B888D41D6A75}"/>
              </a:ext>
            </a:extLst>
          </p:cNvPr>
          <p:cNvPicPr>
            <a:picLocks noChangeAspect="1"/>
          </p:cNvPicPr>
          <p:nvPr/>
        </p:nvPicPr>
        <p:blipFill rotWithShape="1">
          <a:blip r:embed="rId2"/>
          <a:srcRect t="3757" r="3065"/>
          <a:stretch/>
        </p:blipFill>
        <p:spPr>
          <a:xfrm>
            <a:off x="5021575" y="1499725"/>
            <a:ext cx="4197294" cy="5287455"/>
          </a:xfrm>
          <a:prstGeom prst="rect">
            <a:avLst/>
          </a:prstGeom>
        </p:spPr>
      </p:pic>
      <p:pic>
        <p:nvPicPr>
          <p:cNvPr id="18" name="Picture 17" descr="Diagram, engineering drawing&#10;&#10;Description automatically generated">
            <a:extLst>
              <a:ext uri="{FF2B5EF4-FFF2-40B4-BE49-F238E27FC236}">
                <a16:creationId xmlns:a16="http://schemas.microsoft.com/office/drawing/2014/main" id="{C6A0C415-B858-47E7-D242-45D1CA659CF0}"/>
              </a:ext>
            </a:extLst>
          </p:cNvPr>
          <p:cNvPicPr>
            <a:picLocks noChangeAspect="1"/>
          </p:cNvPicPr>
          <p:nvPr/>
        </p:nvPicPr>
        <p:blipFill rotWithShape="1">
          <a:blip r:embed="rId3"/>
          <a:srcRect b="32213"/>
          <a:stretch/>
        </p:blipFill>
        <p:spPr>
          <a:xfrm>
            <a:off x="26680" y="3325773"/>
            <a:ext cx="4913182" cy="3461407"/>
          </a:xfrm>
          <a:prstGeom prst="rect">
            <a:avLst/>
          </a:prstGeom>
        </p:spPr>
      </p:pic>
      <p:sp>
        <p:nvSpPr>
          <p:cNvPr id="19" name="Title 1">
            <a:extLst>
              <a:ext uri="{FF2B5EF4-FFF2-40B4-BE49-F238E27FC236}">
                <a16:creationId xmlns:a16="http://schemas.microsoft.com/office/drawing/2014/main" id="{A4A8C1EE-92E2-9F32-E3DD-98B9C0335825}"/>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20" name="Title 1">
            <a:extLst>
              <a:ext uri="{FF2B5EF4-FFF2-40B4-BE49-F238E27FC236}">
                <a16:creationId xmlns:a16="http://schemas.microsoft.com/office/drawing/2014/main" id="{CD9C6E4C-8DC3-F451-E33D-445BC5075A7B}"/>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pic>
        <p:nvPicPr>
          <p:cNvPr id="4100" name="Picture 4" descr="Heron Island, Heron Island – Updated 2023 Prices">
            <a:extLst>
              <a:ext uri="{FF2B5EF4-FFF2-40B4-BE49-F238E27FC236}">
                <a16:creationId xmlns:a16="http://schemas.microsoft.com/office/drawing/2014/main" id="{59C01751-220E-1974-D94C-47D0876DD7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9822" y="1649124"/>
            <a:ext cx="3182516" cy="2117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B37D7B-7355-D224-E5E3-8C189868802F}"/>
              </a:ext>
            </a:extLst>
          </p:cNvPr>
          <p:cNvSpPr txBox="1"/>
          <p:nvPr/>
        </p:nvSpPr>
        <p:spPr>
          <a:xfrm>
            <a:off x="9900744" y="3647155"/>
            <a:ext cx="2096813" cy="338554"/>
          </a:xfrm>
          <a:prstGeom prst="rect">
            <a:avLst/>
          </a:prstGeom>
          <a:noFill/>
        </p:spPr>
        <p:txBody>
          <a:bodyPr wrap="square" rtlCol="0">
            <a:spAutoFit/>
          </a:bodyPr>
          <a:lstStyle/>
          <a:p>
            <a:pPr algn="r"/>
            <a:r>
              <a:rPr lang="en-US" sz="1600" dirty="0">
                <a:cs typeface="Franklin Gothic Medium"/>
              </a:rPr>
              <a:t>Heron Island, Australia</a:t>
            </a:r>
          </a:p>
        </p:txBody>
      </p:sp>
      <p:sp>
        <p:nvSpPr>
          <p:cNvPr id="5" name="Title 1">
            <a:extLst>
              <a:ext uri="{FF2B5EF4-FFF2-40B4-BE49-F238E27FC236}">
                <a16:creationId xmlns:a16="http://schemas.microsoft.com/office/drawing/2014/main" id="{550C3782-18F9-5C12-E990-64264F3B47BD}"/>
              </a:ext>
            </a:extLst>
          </p:cNvPr>
          <p:cNvSpPr txBox="1">
            <a:spLocks/>
          </p:cNvSpPr>
          <p:nvPr/>
        </p:nvSpPr>
        <p:spPr>
          <a:xfrm>
            <a:off x="9553129" y="4490532"/>
            <a:ext cx="2096813"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seems to be correct!</a:t>
            </a:r>
            <a:endParaRPr lang="en-US" sz="2100" i="1" dirty="0">
              <a:latin typeface="+mn-lt"/>
            </a:endParaRPr>
          </a:p>
        </p:txBody>
      </p:sp>
      <p:cxnSp>
        <p:nvCxnSpPr>
          <p:cNvPr id="6" name="Straight Arrow Connector 5">
            <a:extLst>
              <a:ext uri="{FF2B5EF4-FFF2-40B4-BE49-F238E27FC236}">
                <a16:creationId xmlns:a16="http://schemas.microsoft.com/office/drawing/2014/main" id="{6895E2AE-2192-2623-E376-386072AE4FA6}"/>
              </a:ext>
            </a:extLst>
          </p:cNvPr>
          <p:cNvCxnSpPr>
            <a:cxnSpLocks/>
          </p:cNvCxnSpPr>
          <p:nvPr/>
        </p:nvCxnSpPr>
        <p:spPr>
          <a:xfrm flipH="1">
            <a:off x="9238714" y="4920440"/>
            <a:ext cx="524994" cy="2720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203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engineering drawing&#10;&#10;Description automatically generated">
            <a:extLst>
              <a:ext uri="{FF2B5EF4-FFF2-40B4-BE49-F238E27FC236}">
                <a16:creationId xmlns:a16="http://schemas.microsoft.com/office/drawing/2014/main" id="{E7A51592-572D-E6F5-40CB-7344B8953AE3}"/>
              </a:ext>
            </a:extLst>
          </p:cNvPr>
          <p:cNvPicPr>
            <a:picLocks noChangeAspect="1"/>
          </p:cNvPicPr>
          <p:nvPr/>
        </p:nvPicPr>
        <p:blipFill rotWithShape="1">
          <a:blip r:embed="rId2"/>
          <a:srcRect b="32213"/>
          <a:stretch/>
        </p:blipFill>
        <p:spPr>
          <a:xfrm>
            <a:off x="26680" y="3325773"/>
            <a:ext cx="4913182" cy="3461407"/>
          </a:xfrm>
          <a:prstGeom prst="rect">
            <a:avLst/>
          </a:prstGeom>
        </p:spPr>
      </p:pic>
      <p:sp>
        <p:nvSpPr>
          <p:cNvPr id="5" name="Title 1">
            <a:extLst>
              <a:ext uri="{FF2B5EF4-FFF2-40B4-BE49-F238E27FC236}">
                <a16:creationId xmlns:a16="http://schemas.microsoft.com/office/drawing/2014/main" id="{A28DFC71-701F-78AC-B5BA-90658726F911}"/>
              </a:ext>
            </a:extLst>
          </p:cNvPr>
          <p:cNvSpPr txBox="1">
            <a:spLocks/>
          </p:cNvSpPr>
          <p:nvPr/>
        </p:nvSpPr>
        <p:spPr>
          <a:xfrm>
            <a:off x="329923" y="3925599"/>
            <a:ext cx="1193639"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r-selected </a:t>
            </a:r>
            <a:r>
              <a:rPr lang="en-US" sz="1400" dirty="0">
                <a:latin typeface="+mn-lt"/>
              </a:rPr>
              <a:t>species dominate</a:t>
            </a:r>
          </a:p>
        </p:txBody>
      </p:sp>
      <p:sp>
        <p:nvSpPr>
          <p:cNvPr id="6" name="Title 1">
            <a:extLst>
              <a:ext uri="{FF2B5EF4-FFF2-40B4-BE49-F238E27FC236}">
                <a16:creationId xmlns:a16="http://schemas.microsoft.com/office/drawing/2014/main" id="{C008A038-0653-F0BF-DB94-D95479C008AF}"/>
              </a:ext>
            </a:extLst>
          </p:cNvPr>
          <p:cNvSpPr txBox="1">
            <a:spLocks/>
          </p:cNvSpPr>
          <p:nvPr/>
        </p:nvSpPr>
        <p:spPr>
          <a:xfrm>
            <a:off x="3524693" y="4064526"/>
            <a:ext cx="1267586" cy="7990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i="1" dirty="0">
                <a:solidFill>
                  <a:srgbClr val="C00000"/>
                </a:solidFill>
                <a:latin typeface="+mn-lt"/>
              </a:rPr>
              <a:t>K-selected </a:t>
            </a:r>
            <a:r>
              <a:rPr lang="en-US" sz="1400" dirty="0">
                <a:latin typeface="+mn-lt"/>
              </a:rPr>
              <a:t>species dominate</a:t>
            </a:r>
            <a:endParaRPr lang="en-US" sz="1400" i="1" dirty="0">
              <a:latin typeface="+mn-lt"/>
            </a:endParaRPr>
          </a:p>
        </p:txBody>
      </p:sp>
      <p:sp>
        <p:nvSpPr>
          <p:cNvPr id="2" name="Title 1">
            <a:extLst>
              <a:ext uri="{FF2B5EF4-FFF2-40B4-BE49-F238E27FC236}">
                <a16:creationId xmlns:a16="http://schemas.microsoft.com/office/drawing/2014/main" id="{D4B414E0-1122-9770-E814-62FDAF66DDC5}"/>
              </a:ext>
            </a:extLst>
          </p:cNvPr>
          <p:cNvSpPr txBox="1">
            <a:spLocks/>
          </p:cNvSpPr>
          <p:nvPr/>
        </p:nvSpPr>
        <p:spPr>
          <a:xfrm>
            <a:off x="561109" y="475961"/>
            <a:ext cx="11374582"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a:t>
            </a:r>
            <a:r>
              <a:rPr lang="en-US" sz="3200" b="1" dirty="0">
                <a:solidFill>
                  <a:srgbClr val="C00000"/>
                </a:solidFill>
                <a:latin typeface="+mn-lt"/>
              </a:rPr>
              <a:t>Intermediate Disturbance Hypothesis </a:t>
            </a:r>
            <a:r>
              <a:rPr lang="en-US" sz="3200" dirty="0">
                <a:latin typeface="+mn-lt"/>
              </a:rPr>
              <a:t>states that species diversity should be maximized at levels of intermediate disturbance in which both r-selected and K-selected species can coexist.</a:t>
            </a:r>
          </a:p>
        </p:txBody>
      </p:sp>
      <p:sp>
        <p:nvSpPr>
          <p:cNvPr id="3" name="TextBox 2">
            <a:extLst>
              <a:ext uri="{FF2B5EF4-FFF2-40B4-BE49-F238E27FC236}">
                <a16:creationId xmlns:a16="http://schemas.microsoft.com/office/drawing/2014/main" id="{1129B746-F675-6581-72AD-D486B29E60AF}"/>
              </a:ext>
            </a:extLst>
          </p:cNvPr>
          <p:cNvSpPr txBox="1"/>
          <p:nvPr/>
        </p:nvSpPr>
        <p:spPr>
          <a:xfrm>
            <a:off x="6991594" y="6519446"/>
            <a:ext cx="5200406" cy="338554"/>
          </a:xfrm>
          <a:prstGeom prst="rect">
            <a:avLst/>
          </a:prstGeom>
          <a:noFill/>
        </p:spPr>
        <p:txBody>
          <a:bodyPr wrap="square" rtlCol="0">
            <a:spAutoFit/>
          </a:bodyPr>
          <a:lstStyle/>
          <a:p>
            <a:pPr algn="r"/>
            <a:r>
              <a:rPr lang="en-US" sz="1600" dirty="0" err="1">
                <a:cs typeface="Franklin Gothic Medium"/>
              </a:rPr>
              <a:t>Schwilk</a:t>
            </a:r>
            <a:r>
              <a:rPr lang="en-US" sz="1600" dirty="0">
                <a:cs typeface="Franklin Gothic Medium"/>
              </a:rPr>
              <a:t> et al. 1997. </a:t>
            </a:r>
            <a:r>
              <a:rPr lang="en-US" sz="1600" i="1" dirty="0">
                <a:cs typeface="Franklin Gothic Medium"/>
              </a:rPr>
              <a:t>Plant Ecology</a:t>
            </a:r>
            <a:endParaRPr lang="en-US" sz="1600" dirty="0">
              <a:cs typeface="Franklin Gothic Medium"/>
            </a:endParaRPr>
          </a:p>
        </p:txBody>
      </p:sp>
      <p:pic>
        <p:nvPicPr>
          <p:cNvPr id="8" name="Picture 7" descr="Chart&#10;&#10;Description automatically generated">
            <a:extLst>
              <a:ext uri="{FF2B5EF4-FFF2-40B4-BE49-F238E27FC236}">
                <a16:creationId xmlns:a16="http://schemas.microsoft.com/office/drawing/2014/main" id="{6FFDB22D-D07F-C9D8-2F99-532D111727C7}"/>
              </a:ext>
            </a:extLst>
          </p:cNvPr>
          <p:cNvPicPr>
            <a:picLocks noChangeAspect="1"/>
          </p:cNvPicPr>
          <p:nvPr/>
        </p:nvPicPr>
        <p:blipFill>
          <a:blip r:embed="rId3"/>
          <a:stretch>
            <a:fillRect/>
          </a:stretch>
        </p:blipFill>
        <p:spPr>
          <a:xfrm>
            <a:off x="8208579" y="3067339"/>
            <a:ext cx="3416300" cy="3314700"/>
          </a:xfrm>
          <a:prstGeom prst="rect">
            <a:avLst/>
          </a:prstGeom>
        </p:spPr>
      </p:pic>
      <p:pic>
        <p:nvPicPr>
          <p:cNvPr id="1026" name="Picture 2" descr="What Does 'Fynbos' Mean in Wine? | Wine Enthusiast">
            <a:extLst>
              <a:ext uri="{FF2B5EF4-FFF2-40B4-BE49-F238E27FC236}">
                <a16:creationId xmlns:a16="http://schemas.microsoft.com/office/drawing/2014/main" id="{E4CBC0EE-214C-C47A-C6E9-23203F970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2279" y="3429000"/>
            <a:ext cx="3416300" cy="22775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E14821F-96FE-CF39-F550-87EF3605F625}"/>
              </a:ext>
            </a:extLst>
          </p:cNvPr>
          <p:cNvSpPr txBox="1">
            <a:spLocks/>
          </p:cNvSpPr>
          <p:nvPr/>
        </p:nvSpPr>
        <p:spPr>
          <a:xfrm>
            <a:off x="6099048" y="2029954"/>
            <a:ext cx="3128146" cy="10673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a:latin typeface="+mn-lt"/>
              </a:rPr>
              <a:t>Sometimes it is not so well-supported empirically!</a:t>
            </a:r>
            <a:endParaRPr lang="en-US" sz="2100" i="1" dirty="0">
              <a:latin typeface="+mn-lt"/>
            </a:endParaRPr>
          </a:p>
        </p:txBody>
      </p:sp>
      <p:cxnSp>
        <p:nvCxnSpPr>
          <p:cNvPr id="11" name="Straight Arrow Connector 10">
            <a:extLst>
              <a:ext uri="{FF2B5EF4-FFF2-40B4-BE49-F238E27FC236}">
                <a16:creationId xmlns:a16="http://schemas.microsoft.com/office/drawing/2014/main" id="{A21100C8-B933-FDDD-7927-76E6DA29DBCA}"/>
              </a:ext>
            </a:extLst>
          </p:cNvPr>
          <p:cNvCxnSpPr>
            <a:cxnSpLocks/>
          </p:cNvCxnSpPr>
          <p:nvPr/>
        </p:nvCxnSpPr>
        <p:spPr>
          <a:xfrm>
            <a:off x="9227194" y="2663359"/>
            <a:ext cx="412118" cy="337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9678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152"/>
            <a:ext cx="10515600" cy="1325563"/>
          </a:xfrm>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71198"/>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302530"/>
            <a:ext cx="2235568" cy="1885605"/>
          </a:xfrm>
          <a:prstGeom prst="rect">
            <a:avLst/>
          </a:prstGeom>
        </p:spPr>
      </p:pic>
      <p:sp>
        <p:nvSpPr>
          <p:cNvPr id="10" name="TextBox 9"/>
          <p:cNvSpPr txBox="1"/>
          <p:nvPr/>
        </p:nvSpPr>
        <p:spPr>
          <a:xfrm>
            <a:off x="2141381" y="1517049"/>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23023"/>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97682"/>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50624"/>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40625"/>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80663"/>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20530"/>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79802"/>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23023"/>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75501"/>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87479"/>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
        <p:nvSpPr>
          <p:cNvPr id="3" name="Title 1">
            <a:extLst>
              <a:ext uri="{FF2B5EF4-FFF2-40B4-BE49-F238E27FC236}">
                <a16:creationId xmlns:a16="http://schemas.microsoft.com/office/drawing/2014/main" id="{1097DB08-85B2-AB07-7043-F9C004863E19}"/>
              </a:ext>
            </a:extLst>
          </p:cNvPr>
          <p:cNvSpPr txBox="1">
            <a:spLocks/>
          </p:cNvSpPr>
          <p:nvPr/>
        </p:nvSpPr>
        <p:spPr>
          <a:xfrm>
            <a:off x="0" y="11393"/>
            <a:ext cx="12192000" cy="50759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The </a:t>
            </a:r>
            <a:r>
              <a:rPr lang="en-US" sz="2200" b="1" dirty="0">
                <a:solidFill>
                  <a:srgbClr val="C00000"/>
                </a:solidFill>
                <a:latin typeface="+mn-lt"/>
              </a:rPr>
              <a:t>IDH </a:t>
            </a:r>
            <a:r>
              <a:rPr lang="en-US" sz="2200" dirty="0">
                <a:latin typeface="+mn-lt"/>
              </a:rPr>
              <a:t>gives an example of a model that is often wrong but still useful in generating testable hypotheses.</a:t>
            </a:r>
          </a:p>
        </p:txBody>
      </p:sp>
    </p:spTree>
    <p:extLst>
      <p:ext uri="{BB962C8B-B14F-4D97-AF65-F5344CB8AC3E}">
        <p14:creationId xmlns:p14="http://schemas.microsoft.com/office/powerpoint/2010/main" val="42695147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8EE2-FEB9-35F9-F239-01A7821B655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1229141-3BA9-AEC9-B964-486853AF118E}"/>
              </a:ext>
            </a:extLst>
          </p:cNvPr>
          <p:cNvSpPr>
            <a:spLocks noGrp="1"/>
          </p:cNvSpPr>
          <p:nvPr>
            <p:ph type="subTitle" idx="1"/>
          </p:nvPr>
        </p:nvSpPr>
        <p:spPr/>
        <p:txBody>
          <a:bodyPr/>
          <a:lstStyle/>
          <a:p>
            <a:endParaRPr lang="en-US"/>
          </a:p>
        </p:txBody>
      </p:sp>
      <p:pic>
        <p:nvPicPr>
          <p:cNvPr id="5" name="slide.url=https://www.polleverywhere.com/multiple_choice_polls/ZzDvriECvH2R52qdCuYky?display_state=instructions&amp;activity_state=opened&amp;state=opened&amp;flow=Instructor&amp;onscreen=persist">
            <a:extLst>
              <a:ext uri="{FF2B5EF4-FFF2-40B4-BE49-F238E27FC236}">
                <a16:creationId xmlns:a16="http://schemas.microsoft.com/office/drawing/2014/main" id="{474E3BB4-22C0-425E-5F84-61500A709C5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944268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807A9-834B-8396-5BAC-CEBB04DA8F9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EACE217-CEEA-0632-A9CD-E8537D1C85EF}"/>
              </a:ext>
            </a:extLst>
          </p:cNvPr>
          <p:cNvSpPr>
            <a:spLocks noGrp="1"/>
          </p:cNvSpPr>
          <p:nvPr>
            <p:ph type="subTitle" idx="1"/>
          </p:nvPr>
        </p:nvSpPr>
        <p:spPr/>
        <p:txBody>
          <a:bodyPr/>
          <a:lstStyle/>
          <a:p>
            <a:endParaRPr lang="en-US"/>
          </a:p>
        </p:txBody>
      </p:sp>
      <p:pic>
        <p:nvPicPr>
          <p:cNvPr id="5" name="slide.url=https://www.polleverywhere.com/multiple_choice_polls/ZzDvriECvH2R52qdCuYky?display_state=chart&amp;activity_state=closed&amp;state=closed&amp;flow=Instructor&amp;onscreen=persist">
            <a:extLst>
              <a:ext uri="{FF2B5EF4-FFF2-40B4-BE49-F238E27FC236}">
                <a16:creationId xmlns:a16="http://schemas.microsoft.com/office/drawing/2014/main" id="{58348BDA-092A-9D98-DD89-79236AB7745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01962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0DF0-2F5F-E3FF-9AF7-8C85EA298AF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978816-BFF2-4C8E-6D71-BF9A5C65F12C}"/>
              </a:ext>
            </a:extLst>
          </p:cNvPr>
          <p:cNvSpPr>
            <a:spLocks noGrp="1"/>
          </p:cNvSpPr>
          <p:nvPr>
            <p:ph type="subTitle" idx="1"/>
          </p:nvPr>
        </p:nvSpPr>
        <p:spPr/>
        <p:txBody>
          <a:bodyPr/>
          <a:lstStyle/>
          <a:p>
            <a:endParaRPr lang="en-US"/>
          </a:p>
        </p:txBody>
      </p:sp>
      <p:pic>
        <p:nvPicPr>
          <p:cNvPr id="5" name="slide.url=https://www.polleverywhere.com/multiple_choice_polls/ZzDvriECvH2R52qdCuYky?display_state=chart&amp;activity_state=closed&amp;display=correctness&amp;state=closed&amp;flow=Instructor&amp;onscreen=persist">
            <a:extLst>
              <a:ext uri="{FF2B5EF4-FFF2-40B4-BE49-F238E27FC236}">
                <a16:creationId xmlns:a16="http://schemas.microsoft.com/office/drawing/2014/main" id="{5E5F1BF1-B3A5-5F6D-1346-A090C35FD23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19946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spTree>
    <p:extLst>
      <p:ext uri="{BB962C8B-B14F-4D97-AF65-F5344CB8AC3E}">
        <p14:creationId xmlns:p14="http://schemas.microsoft.com/office/powerpoint/2010/main" val="133440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u="sng" dirty="0"/>
              <a:t>Vertical transmission</a:t>
            </a:r>
            <a:r>
              <a:rPr lang="en-US" sz="2600" dirty="0"/>
              <a:t> occurs when a pathogen is passed mother-to-infant </a:t>
            </a:r>
            <a:r>
              <a:rPr lang="en-US" sz="2600" i="1" dirty="0"/>
              <a:t>in utero. </a:t>
            </a:r>
            <a:endParaRPr lang="en-US" sz="2600" dirty="0"/>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5045336"/>
            <a:ext cx="12039177" cy="1812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6163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13286020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Tree>
    <p:extLst>
      <p:ext uri="{BB962C8B-B14F-4D97-AF65-F5344CB8AC3E}">
        <p14:creationId xmlns:p14="http://schemas.microsoft.com/office/powerpoint/2010/main" val="3167305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7614652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2470A0-1859-0837-53A8-C7B944770931}"/>
              </a:ext>
            </a:extLst>
          </p:cNvPr>
          <p:cNvCxnSpPr>
            <a:cxnSpLocks/>
            <a:stCxn id="14" idx="0"/>
          </p:cNvCxnSpPr>
          <p:nvPr/>
        </p:nvCxnSpPr>
        <p:spPr>
          <a:xfrm flipV="1">
            <a:off x="2021709" y="2969744"/>
            <a:ext cx="0" cy="1631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
        <p:nvSpPr>
          <p:cNvPr id="14" name="TextBox 13">
            <a:extLst>
              <a:ext uri="{FF2B5EF4-FFF2-40B4-BE49-F238E27FC236}">
                <a16:creationId xmlns:a16="http://schemas.microsoft.com/office/drawing/2014/main" id="{A16EF665-F199-2C39-6CF4-6DB2A81D876C}"/>
              </a:ext>
            </a:extLst>
          </p:cNvPr>
          <p:cNvSpPr txBox="1"/>
          <p:nvPr/>
        </p:nvSpPr>
        <p:spPr>
          <a:xfrm>
            <a:off x="1047213" y="4601216"/>
            <a:ext cx="1948991" cy="1569660"/>
          </a:xfrm>
          <a:prstGeom prst="rect">
            <a:avLst/>
          </a:prstGeom>
          <a:noFill/>
        </p:spPr>
        <p:txBody>
          <a:bodyPr wrap="square" rtlCol="0">
            <a:spAutoFit/>
          </a:bodyPr>
          <a:lstStyle/>
          <a:p>
            <a:pPr algn="ctr"/>
            <a:r>
              <a:rPr lang="en-US" sz="1600" dirty="0">
                <a:cs typeface="Franklin Gothic Medium"/>
              </a:rPr>
              <a:t>constant based on unit of area </a:t>
            </a:r>
          </a:p>
          <a:p>
            <a:pPr algn="ctr"/>
            <a:r>
              <a:rPr lang="en-US" sz="1600" dirty="0">
                <a:cs typeface="Franklin Gothic Medium"/>
              </a:rPr>
              <a:t>(standardizes to expected number of species per single unit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2043266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2"/>
                <a:stretch>
                  <a:fillRect l="-6936" b="-681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39598030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pic>
        <p:nvPicPr>
          <p:cNvPr id="7" name="Picture 6" descr="Diagram&#10;&#10;Description automatically generated">
            <a:extLst>
              <a:ext uri="{FF2B5EF4-FFF2-40B4-BE49-F238E27FC236}">
                <a16:creationId xmlns:a16="http://schemas.microsoft.com/office/drawing/2014/main" id="{F5C332EC-B52B-9D6E-6DB8-117D273394EB}"/>
              </a:ext>
            </a:extLst>
          </p:cNvPr>
          <p:cNvPicPr>
            <a:picLocks noChangeAspect="1"/>
          </p:cNvPicPr>
          <p:nvPr/>
        </p:nvPicPr>
        <p:blipFill>
          <a:blip r:embed="rId2"/>
          <a:stretch>
            <a:fillRect/>
          </a:stretch>
        </p:blipFill>
        <p:spPr>
          <a:xfrm>
            <a:off x="5438655" y="1619951"/>
            <a:ext cx="5177824" cy="2510756"/>
          </a:xfrm>
          <a:prstGeom prst="rect">
            <a:avLst/>
          </a:prstGeom>
        </p:spPr>
      </p:pic>
      <p:sp>
        <p:nvSpPr>
          <p:cNvPr id="8" name="TextBox 7">
            <a:extLst>
              <a:ext uri="{FF2B5EF4-FFF2-40B4-BE49-F238E27FC236}">
                <a16:creationId xmlns:a16="http://schemas.microsoft.com/office/drawing/2014/main" id="{5422F7A9-0716-5A1A-7B47-74DFFA3E4DCC}"/>
              </a:ext>
            </a:extLst>
          </p:cNvPr>
          <p:cNvSpPr txBox="1"/>
          <p:nvPr/>
        </p:nvSpPr>
        <p:spPr>
          <a:xfrm>
            <a:off x="5579590" y="1450674"/>
            <a:ext cx="3687462" cy="338554"/>
          </a:xfrm>
          <a:prstGeom prst="rect">
            <a:avLst/>
          </a:prstGeom>
          <a:noFill/>
        </p:spPr>
        <p:txBody>
          <a:bodyPr wrap="square" rtlCol="0">
            <a:spAutoFit/>
          </a:bodyPr>
          <a:lstStyle/>
          <a:p>
            <a:pPr algn="r"/>
            <a:r>
              <a:rPr lang="en-US" sz="1600" b="1" dirty="0">
                <a:cs typeface="Franklin Gothic Medium"/>
              </a:rPr>
              <a:t>Plant species of the Galapagos islands</a:t>
            </a:r>
          </a:p>
        </p:txBody>
      </p:sp>
      <p:pic>
        <p:nvPicPr>
          <p:cNvPr id="10" name="Picture 9" descr="A picture containing text, antenna&#10;&#10;Description automatically generated">
            <a:extLst>
              <a:ext uri="{FF2B5EF4-FFF2-40B4-BE49-F238E27FC236}">
                <a16:creationId xmlns:a16="http://schemas.microsoft.com/office/drawing/2014/main" id="{DB5822DD-A522-F837-132A-1AE9087C8BB6}"/>
              </a:ext>
            </a:extLst>
          </p:cNvPr>
          <p:cNvPicPr>
            <a:picLocks noChangeAspect="1"/>
          </p:cNvPicPr>
          <p:nvPr/>
        </p:nvPicPr>
        <p:blipFill rotWithShape="1">
          <a:blip r:embed="rId3"/>
          <a:srcRect t="12037"/>
          <a:stretch/>
        </p:blipFill>
        <p:spPr>
          <a:xfrm>
            <a:off x="5430279" y="4252724"/>
            <a:ext cx="5923521" cy="2605276"/>
          </a:xfrm>
          <a:prstGeom prst="rect">
            <a:avLst/>
          </a:prstGeom>
        </p:spPr>
      </p:pic>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
        <p:nvSpPr>
          <p:cNvPr id="12" name="TextBox 11">
            <a:extLst>
              <a:ext uri="{FF2B5EF4-FFF2-40B4-BE49-F238E27FC236}">
                <a16:creationId xmlns:a16="http://schemas.microsoft.com/office/drawing/2014/main" id="{AA1C64F9-3531-F595-FB11-7D96E1041CE1}"/>
              </a:ext>
            </a:extLst>
          </p:cNvPr>
          <p:cNvSpPr txBox="1"/>
          <p:nvPr/>
        </p:nvSpPr>
        <p:spPr>
          <a:xfrm>
            <a:off x="5579590" y="4259065"/>
            <a:ext cx="4395916" cy="338554"/>
          </a:xfrm>
          <a:prstGeom prst="rect">
            <a:avLst/>
          </a:prstGeom>
          <a:noFill/>
        </p:spPr>
        <p:txBody>
          <a:bodyPr wrap="square" rtlCol="0">
            <a:spAutoFit/>
          </a:bodyPr>
          <a:lstStyle/>
          <a:p>
            <a:pPr algn="r"/>
            <a:r>
              <a:rPr lang="en-US" sz="1600" b="1" dirty="0">
                <a:cs typeface="Franklin Gothic Medium"/>
              </a:rPr>
              <a:t>Bird species of Madagascar and the Comoros</a:t>
            </a:r>
          </a:p>
        </p:txBody>
      </p:sp>
      <p:sp>
        <p:nvSpPr>
          <p:cNvPr id="9" name="Content Placeholder 2">
            <a:extLst>
              <a:ext uri="{FF2B5EF4-FFF2-40B4-BE49-F238E27FC236}">
                <a16:creationId xmlns:a16="http://schemas.microsoft.com/office/drawing/2014/main" id="{7B18CCA9-AFE1-627A-54C4-EDB2766905DB}"/>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406388-1C72-BFB7-BB60-2C62C77CD65E}"/>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13" name="TextBox 12">
                <a:extLst>
                  <a:ext uri="{FF2B5EF4-FFF2-40B4-BE49-F238E27FC236}">
                    <a16:creationId xmlns:a16="http://schemas.microsoft.com/office/drawing/2014/main" id="{4B406388-1C72-BFB7-BB60-2C62C77CD65E}"/>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4"/>
                <a:stretch>
                  <a:fillRect l="-6936" b="-4444"/>
                </a:stretch>
              </a:blipFill>
            </p:spPr>
            <p:txBody>
              <a:bodyPr/>
              <a:lstStyle/>
              <a:p>
                <a:r>
                  <a:rPr lang="en-US">
                    <a:noFill/>
                  </a:rPr>
                  <a:t> </a:t>
                </a:r>
              </a:p>
            </p:txBody>
          </p:sp>
        </mc:Fallback>
      </mc:AlternateContent>
    </p:spTree>
    <p:extLst>
      <p:ext uri="{BB962C8B-B14F-4D97-AF65-F5344CB8AC3E}">
        <p14:creationId xmlns:p14="http://schemas.microsoft.com/office/powerpoint/2010/main" val="18675083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2"/>
                <a:stretch>
                  <a:fillRect l="-6936" b="-444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Newmark 1986. </a:t>
            </a:r>
            <a:r>
              <a:rPr lang="en-US" sz="1600" i="1" dirty="0">
                <a:cs typeface="Franklin Gothic Medium"/>
              </a:rPr>
              <a:t>Biological Journal of the Linnean Society.</a:t>
            </a:r>
            <a:endParaRPr lang="en-US" sz="1600" dirty="0">
              <a:cs typeface="Franklin Gothic Medium"/>
            </a:endParaRPr>
          </a:p>
        </p:txBody>
      </p:sp>
      <p:pic>
        <p:nvPicPr>
          <p:cNvPr id="13" name="Picture 12" descr="Chart, scatter chart&#10;&#10;Description automatically generated">
            <a:extLst>
              <a:ext uri="{FF2B5EF4-FFF2-40B4-BE49-F238E27FC236}">
                <a16:creationId xmlns:a16="http://schemas.microsoft.com/office/drawing/2014/main" id="{A6F25CFA-BBD1-C8A9-BA65-4FEB1CA39B21}"/>
              </a:ext>
            </a:extLst>
          </p:cNvPr>
          <p:cNvPicPr>
            <a:picLocks noChangeAspect="1"/>
          </p:cNvPicPr>
          <p:nvPr/>
        </p:nvPicPr>
        <p:blipFill rotWithShape="1">
          <a:blip r:embed="rId3"/>
          <a:srcRect t="2468"/>
          <a:stretch/>
        </p:blipFill>
        <p:spPr>
          <a:xfrm>
            <a:off x="8369836" y="1800692"/>
            <a:ext cx="3687462" cy="4738509"/>
          </a:xfrm>
          <a:prstGeom prst="rect">
            <a:avLst/>
          </a:prstGeom>
        </p:spPr>
      </p:pic>
      <p:sp>
        <p:nvSpPr>
          <p:cNvPr id="14" name="TextBox 13">
            <a:extLst>
              <a:ext uri="{FF2B5EF4-FFF2-40B4-BE49-F238E27FC236}">
                <a16:creationId xmlns:a16="http://schemas.microsoft.com/office/drawing/2014/main" id="{BA355368-DC41-2569-6909-69B4AAC691A6}"/>
              </a:ext>
            </a:extLst>
          </p:cNvPr>
          <p:cNvSpPr txBox="1"/>
          <p:nvPr/>
        </p:nvSpPr>
        <p:spPr>
          <a:xfrm>
            <a:off x="6765788" y="1481893"/>
            <a:ext cx="3687462" cy="584775"/>
          </a:xfrm>
          <a:prstGeom prst="rect">
            <a:avLst/>
          </a:prstGeom>
          <a:noFill/>
        </p:spPr>
        <p:txBody>
          <a:bodyPr wrap="square" rtlCol="0">
            <a:spAutoFit/>
          </a:bodyPr>
          <a:lstStyle/>
          <a:p>
            <a:pPr algn="r"/>
            <a:r>
              <a:rPr lang="en-US" sz="1600" b="1" dirty="0">
                <a:cs typeface="Franklin Gothic Medium"/>
              </a:rPr>
              <a:t>Mammal species of western US national parks</a:t>
            </a:r>
          </a:p>
        </p:txBody>
      </p:sp>
      <p:pic>
        <p:nvPicPr>
          <p:cNvPr id="15" name="Picture 14" descr="Diagram&#10;&#10;Description automatically generated">
            <a:extLst>
              <a:ext uri="{FF2B5EF4-FFF2-40B4-BE49-F238E27FC236}">
                <a16:creationId xmlns:a16="http://schemas.microsoft.com/office/drawing/2014/main" id="{A80E2B7C-78E7-DF76-E265-32E0F01EFDC4}"/>
              </a:ext>
            </a:extLst>
          </p:cNvPr>
          <p:cNvPicPr>
            <a:picLocks noChangeAspect="1"/>
          </p:cNvPicPr>
          <p:nvPr/>
        </p:nvPicPr>
        <p:blipFill rotWithShape="1">
          <a:blip r:embed="rId4"/>
          <a:srcRect t="2161"/>
          <a:stretch/>
        </p:blipFill>
        <p:spPr>
          <a:xfrm>
            <a:off x="5459260" y="1872639"/>
            <a:ext cx="2935290" cy="4257310"/>
          </a:xfrm>
          <a:prstGeom prst="rect">
            <a:avLst/>
          </a:prstGeom>
        </p:spPr>
      </p:pic>
    </p:spTree>
    <p:extLst>
      <p:ext uri="{BB962C8B-B14F-4D97-AF65-F5344CB8AC3E}">
        <p14:creationId xmlns:p14="http://schemas.microsoft.com/office/powerpoint/2010/main" val="40726078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248033" y="209015"/>
            <a:ext cx="9106930" cy="18563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We can use the </a:t>
            </a:r>
            <a:r>
              <a:rPr lang="en-US" sz="3200" b="1" dirty="0">
                <a:solidFill>
                  <a:srgbClr val="C00000"/>
                </a:solidFill>
                <a:latin typeface="+mn-lt"/>
              </a:rPr>
              <a:t>species-area relationship</a:t>
            </a:r>
            <a:r>
              <a:rPr lang="en-US" sz="3200" dirty="0">
                <a:latin typeface="+mn-lt"/>
              </a:rPr>
              <a:t> (</a:t>
            </a:r>
            <a:r>
              <a:rPr lang="en-US" sz="3200" b="1" dirty="0">
                <a:solidFill>
                  <a:srgbClr val="C00000"/>
                </a:solidFill>
                <a:latin typeface="+mn-lt"/>
              </a:rPr>
              <a:t>SAR</a:t>
            </a:r>
            <a:r>
              <a:rPr lang="en-US" sz="3200" dirty="0">
                <a:latin typeface="+mn-lt"/>
              </a:rPr>
              <a:t>) to build </a:t>
            </a:r>
            <a:r>
              <a:rPr lang="en-US" sz="3200" b="1" dirty="0">
                <a:solidFill>
                  <a:srgbClr val="C00000"/>
                </a:solidFill>
                <a:latin typeface="+mn-lt"/>
              </a:rPr>
              <a:t>species accumulation curves </a:t>
            </a:r>
            <a:r>
              <a:rPr lang="en-US" sz="3200" dirty="0">
                <a:latin typeface="+mn-lt"/>
              </a:rPr>
              <a:t>to understand if we have representatively sampled a population in field studies.</a:t>
            </a:r>
          </a:p>
        </p:txBody>
      </p:sp>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Thompson 2003. </a:t>
            </a:r>
            <a:r>
              <a:rPr lang="en-US" sz="1600" i="1" dirty="0">
                <a:cs typeface="Franklin Gothic Medium"/>
              </a:rPr>
              <a:t>Animal Ecology.</a:t>
            </a:r>
            <a:endParaRPr lang="en-US" sz="1600" dirty="0">
              <a:cs typeface="Franklin Gothic Medium"/>
            </a:endParaRPr>
          </a:p>
        </p:txBody>
      </p:sp>
      <p:pic>
        <p:nvPicPr>
          <p:cNvPr id="10" name="Picture 9" descr="Diagram&#10;&#10;Description automatically generated">
            <a:extLst>
              <a:ext uri="{FF2B5EF4-FFF2-40B4-BE49-F238E27FC236}">
                <a16:creationId xmlns:a16="http://schemas.microsoft.com/office/drawing/2014/main" id="{05379AF9-6B9E-B34F-1401-98745F06E30B}"/>
              </a:ext>
            </a:extLst>
          </p:cNvPr>
          <p:cNvPicPr>
            <a:picLocks noChangeAspect="1"/>
          </p:cNvPicPr>
          <p:nvPr/>
        </p:nvPicPr>
        <p:blipFill rotWithShape="1">
          <a:blip r:embed="rId2"/>
          <a:srcRect l="4908" t="5373" r="6409" b="2353"/>
          <a:stretch/>
        </p:blipFill>
        <p:spPr>
          <a:xfrm>
            <a:off x="3171361" y="2129230"/>
            <a:ext cx="5597610" cy="4628862"/>
          </a:xfrm>
          <a:prstGeom prst="rect">
            <a:avLst/>
          </a:prstGeom>
        </p:spPr>
      </p:pic>
      <p:pic>
        <p:nvPicPr>
          <p:cNvPr id="20482" name="Picture 2" descr="Make A Pitfall Trap - Raritan Headwaters">
            <a:extLst>
              <a:ext uri="{FF2B5EF4-FFF2-40B4-BE49-F238E27FC236}">
                <a16:creationId xmlns:a16="http://schemas.microsoft.com/office/drawing/2014/main" id="{EDAAADE5-B9F9-FDA1-62AD-9FE9DE680A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43" t="14076" r="14635"/>
          <a:stretch/>
        </p:blipFill>
        <p:spPr bwMode="auto">
          <a:xfrm>
            <a:off x="9020640" y="3663778"/>
            <a:ext cx="3034539" cy="27423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15" descr="Map&#10;&#10;Description automatically generated">
            <a:extLst>
              <a:ext uri="{FF2B5EF4-FFF2-40B4-BE49-F238E27FC236}">
                <a16:creationId xmlns:a16="http://schemas.microsoft.com/office/drawing/2014/main" id="{29BD09AA-2A3D-286A-F7AE-6D513BFD458C}"/>
              </a:ext>
            </a:extLst>
          </p:cNvPr>
          <p:cNvPicPr>
            <a:picLocks noChangeAspect="1"/>
          </p:cNvPicPr>
          <p:nvPr/>
        </p:nvPicPr>
        <p:blipFill>
          <a:blip r:embed="rId4"/>
          <a:stretch>
            <a:fillRect/>
          </a:stretch>
        </p:blipFill>
        <p:spPr>
          <a:xfrm>
            <a:off x="227810" y="2876341"/>
            <a:ext cx="2311400" cy="2832100"/>
          </a:xfrm>
          <a:prstGeom prst="rect">
            <a:avLst/>
          </a:prstGeom>
        </p:spPr>
      </p:pic>
      <p:sp>
        <p:nvSpPr>
          <p:cNvPr id="19" name="TextBox 18">
            <a:extLst>
              <a:ext uri="{FF2B5EF4-FFF2-40B4-BE49-F238E27FC236}">
                <a16:creationId xmlns:a16="http://schemas.microsoft.com/office/drawing/2014/main" id="{7B171221-AC64-5BA7-86A6-BA65892F62D6}"/>
              </a:ext>
            </a:extLst>
          </p:cNvPr>
          <p:cNvSpPr txBox="1"/>
          <p:nvPr/>
        </p:nvSpPr>
        <p:spPr>
          <a:xfrm>
            <a:off x="4692136" y="6406127"/>
            <a:ext cx="3369962"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individuals captured</a:t>
            </a:r>
          </a:p>
        </p:txBody>
      </p:sp>
      <p:sp>
        <p:nvSpPr>
          <p:cNvPr id="20" name="TextBox 19">
            <a:extLst>
              <a:ext uri="{FF2B5EF4-FFF2-40B4-BE49-F238E27FC236}">
                <a16:creationId xmlns:a16="http://schemas.microsoft.com/office/drawing/2014/main" id="{DFE6BA55-5207-74E2-C905-213A05EE95C8}"/>
              </a:ext>
            </a:extLst>
          </p:cNvPr>
          <p:cNvSpPr txBox="1"/>
          <p:nvPr/>
        </p:nvSpPr>
        <p:spPr>
          <a:xfrm rot="16200000">
            <a:off x="1895687" y="4123114"/>
            <a:ext cx="2726037"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species captured</a:t>
            </a:r>
          </a:p>
        </p:txBody>
      </p:sp>
    </p:spTree>
    <p:extLst>
      <p:ext uri="{BB962C8B-B14F-4D97-AF65-F5344CB8AC3E}">
        <p14:creationId xmlns:p14="http://schemas.microsoft.com/office/powerpoint/2010/main" val="26934207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702" y="149661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421236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315" y="202125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3" name="Title 1">
            <a:extLst>
              <a:ext uri="{FF2B5EF4-FFF2-40B4-BE49-F238E27FC236}">
                <a16:creationId xmlns:a16="http://schemas.microsoft.com/office/drawing/2014/main" id="{1D4422AC-5B65-99E2-FC3E-079317F125F3}"/>
              </a:ext>
            </a:extLst>
          </p:cNvPr>
          <p:cNvSpPr txBox="1">
            <a:spLocks/>
          </p:cNvSpPr>
          <p:nvPr/>
        </p:nvSpPr>
        <p:spPr>
          <a:xfrm>
            <a:off x="778476" y="1256072"/>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This theory offers a null model for the number of species found in a given habitat, predictable from both the </a:t>
            </a:r>
            <a:r>
              <a:rPr lang="en-US" sz="2200" b="1" dirty="0">
                <a:solidFill>
                  <a:srgbClr val="C00000"/>
                </a:solidFill>
                <a:latin typeface="+mn-lt"/>
              </a:rPr>
              <a:t>size</a:t>
            </a:r>
            <a:r>
              <a:rPr lang="en-US" sz="2200" dirty="0">
                <a:latin typeface="+mn-lt"/>
              </a:rPr>
              <a:t> of the habitat and its </a:t>
            </a:r>
            <a:r>
              <a:rPr lang="en-US" sz="2200" b="1" dirty="0">
                <a:solidFill>
                  <a:srgbClr val="C00000"/>
                </a:solidFill>
                <a:latin typeface="+mn-lt"/>
              </a:rPr>
              <a:t>distance</a:t>
            </a:r>
            <a:r>
              <a:rPr lang="en-US" sz="2200" dirty="0">
                <a:latin typeface="+mn-lt"/>
              </a:rPr>
              <a:t> from a source population.</a:t>
            </a:r>
          </a:p>
        </p:txBody>
      </p:sp>
    </p:spTree>
    <p:extLst>
      <p:ext uri="{BB962C8B-B14F-4D97-AF65-F5344CB8AC3E}">
        <p14:creationId xmlns:p14="http://schemas.microsoft.com/office/powerpoint/2010/main" val="2046190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3393</TotalTime>
  <Words>11534</Words>
  <Application>Microsoft Macintosh PowerPoint</Application>
  <PresentationFormat>Widescreen</PresentationFormat>
  <Paragraphs>872</Paragraphs>
  <Slides>129</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129</vt:i4>
      </vt:variant>
    </vt:vector>
  </HeadingPairs>
  <TitlesOfParts>
    <vt:vector size="136" baseType="lpstr">
      <vt:lpstr>Arial</vt:lpstr>
      <vt:lpstr>Calibri</vt:lpstr>
      <vt:lpstr>Calibri Light</vt:lpstr>
      <vt:lpstr>Cambria Math</vt:lpstr>
      <vt:lpstr>Franklin Gothic Medium</vt:lpstr>
      <vt:lpstr>Lucida Grande</vt:lpstr>
      <vt:lpstr>Office Theme</vt:lpstr>
      <vt:lpstr>PowerPoint Presentation</vt:lpstr>
      <vt:lpstr>PowerPoint Presentation</vt:lpstr>
      <vt:lpstr>PowerPoint Presentation</vt:lpstr>
      <vt:lpstr>Fundamentals of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pathogens make us sick?</vt:lpstr>
      <vt:lpstr>Why do pathogens make us sick?</vt:lpstr>
      <vt:lpstr>Why do pathogens make us sick?</vt:lpstr>
      <vt:lpstr>Why do pathogens make us sick?</vt:lpstr>
      <vt:lpstr>Why do pathogens make us sick?</vt:lpstr>
      <vt:lpstr>Why do pathogens make us sick?</vt:lpstr>
      <vt:lpstr>Why do pathogens make us sick?</vt:lpstr>
      <vt:lpstr>PowerPoint Presentation</vt:lpstr>
      <vt:lpstr>PowerPoint Presentation</vt:lpstr>
      <vt:lpstr>The virulence case study of rabbit Myxoma virus</vt:lpstr>
      <vt:lpstr>The virulence case study of rabbit Myxoma virus</vt:lpstr>
      <vt:lpstr>The virulence case study of rabbit Myxoma virus</vt:lpstr>
      <vt:lpstr>Myxoma virus evolved to intermediate virulence in just a single year.</vt:lpstr>
      <vt:lpstr>For Myxoma virus, intermediate virulence evolution resulted from optimization of the tradeoffs between virulence and transmission.</vt:lpstr>
      <vt:lpstr>Another classic transmission-virulence tradeoff:  parasites of monarch butterflies</vt:lpstr>
      <vt:lpstr>PowerPoint Presentation</vt:lpstr>
      <vt:lpstr>Another classic transmission-virulence tradeoff:  parasites of monarch butterflies</vt:lpstr>
      <vt:lpstr>Limitations of the tradeoff model</vt:lpstr>
      <vt:lpstr>Limitations of the tradeoff model</vt:lpstr>
      <vt:lpstr>Limitations of the tradeoff model</vt:lpstr>
      <vt:lpstr>Sometimes, virulence is the result of the host’s immune response, rather than the direct impact of the parasite itself</vt:lpstr>
      <vt:lpstr>Limitations of the tradeoff model</vt:lpstr>
      <vt:lpstr>Limitations of the tradeoff model</vt:lpstr>
      <vt:lpstr>Spatial structuring generally favors reduced pathogen virulence.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What is a model?</vt:lpstr>
      <vt:lpstr>PowerPoint Presentation</vt:lpstr>
      <vt:lpstr>PowerPoint Presentation</vt:lpstr>
      <vt:lpstr>One process of community assembly is ecological succession.</vt:lpstr>
      <vt:lpstr>One process of community assembly is ecological succession.</vt:lpstr>
      <vt:lpstr>PowerPoint Presentation</vt:lpstr>
      <vt:lpstr>Primary succession occurs when species colonize a bare substrate.</vt:lpstr>
      <vt:lpstr>Primary succession occurs when species colonize a bare substrate.</vt:lpstr>
      <vt:lpstr>Primary succession occurs when species colonize a bare substrate.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is concentrated in the tropics.</vt:lpstr>
      <vt:lpstr>Biodiversity is concentrated in the tropics.</vt:lpstr>
      <vt:lpstr>Biodiversity is concentrated in the tropics.</vt:lpstr>
      <vt:lpstr>Vector-borne and parasitic diseases are also concentrated in the tropics - where income is correspondingly low.</vt:lpstr>
      <vt:lpstr>Why do we care about biodiversity?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38</cp:revision>
  <dcterms:created xsi:type="dcterms:W3CDTF">2023-02-23T15:59:40Z</dcterms:created>
  <dcterms:modified xsi:type="dcterms:W3CDTF">2024-02-26T22:53:57Z</dcterms:modified>
</cp:coreProperties>
</file>